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C5E8B-2A6E-4F44-8A73-ECE043AEF52D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0DB71-E5D1-4250-87A9-7A9C2361B7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2468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タイトル：東扇島ふ頭／川崎市港湾局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上：「受入れ施設」</a:t>
            </a:r>
            <a:endParaRPr kumimoji="1" lang="en-US" altLang="ja-JP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kumimoji="1" lang="ja-JP" altLang="en-US" dirty="0" smtClean="0"/>
              <a:t>岸壁、荷さばき地</a:t>
            </a: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kumimoji="1" lang="ja-JP" altLang="en-US" dirty="0" smtClean="0"/>
              <a:t>　　東扇島外貿ふ頭９号（及び８号）</a:t>
            </a: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kumimoji="1" lang="ja-JP" altLang="en-US" dirty="0" smtClean="0"/>
              <a:t>　　貨物用のふ頭です。国際客船ターミナルはありませんが、広い荷さばき地があります（それぞれ</a:t>
            </a:r>
            <a:r>
              <a:rPr kumimoji="1" lang="en-US" altLang="ja-JP" dirty="0" smtClean="0"/>
              <a:t>240</a:t>
            </a:r>
            <a:r>
              <a:rPr kumimoji="1" lang="ja-JP" altLang="en-US" dirty="0" err="1" smtClean="0"/>
              <a:t>ｍ</a:t>
            </a:r>
            <a:r>
              <a:rPr kumimoji="1" lang="en-US" altLang="ja-JP" dirty="0" smtClean="0"/>
              <a:t>×</a:t>
            </a:r>
            <a:r>
              <a:rPr kumimoji="1" lang="ja-JP" altLang="en-US" dirty="0" smtClean="0"/>
              <a:t>８０ｍ）</a:t>
            </a:r>
            <a:endParaRPr kumimoji="1" lang="en-US" altLang="ja-JP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endParaRPr kumimoji="1" lang="en-US" altLang="ja-JP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kumimoji="1" lang="ja-JP" altLang="en-US" dirty="0" smtClean="0"/>
              <a:t>補完機能（バス待機所等）</a:t>
            </a: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r>
              <a:rPr kumimoji="1" lang="ja-JP" altLang="en-US" dirty="0" smtClean="0"/>
              <a:t>　　川崎市港湾振興会館「川崎マリエン」、東扇島東公園・東駐車場</a:t>
            </a: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dirty="0" smtClean="0"/>
              <a:t>下：地図は川崎港戦略港湾推進協議会より引用（</a:t>
            </a:r>
            <a:r>
              <a:rPr kumimoji="1" lang="en-US" altLang="ja-JP" dirty="0" smtClean="0"/>
              <a:t>http://www.kawasakiport.or.jp/works/PortSales/en/containerTerminal.html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1" lang="ja-JP" altLang="en-US" dirty="0" smtClean="0"/>
              <a:t>　　　分に補記したもの。　</a:t>
            </a: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endParaRPr kumimoji="1" lang="en-US" altLang="ja-JP" dirty="0" smtClean="0"/>
          </a:p>
          <a:p>
            <a:pPr marL="0" indent="0">
              <a:buFont typeface="Wingdings" panose="05000000000000000000" pitchFamily="2" charset="2"/>
              <a:buNone/>
            </a:pP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4AE59-F25B-457C-A5A2-98763563BF9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380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801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578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37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603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554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738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52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593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684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11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58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5F1F2-78E9-4248-9C3B-00E340C36C0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C821D-9AE4-4B76-9445-C7FC8565427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11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5941547" y="5549880"/>
            <a:ext cx="4334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50" dirty="0">
                <a:solidFill>
                  <a:schemeClr val="bg1"/>
                </a:solidFill>
              </a:rPr>
              <a:t>バス駐車</a:t>
            </a:r>
            <a:endParaRPr lang="en-US" altLang="ja-JP" sz="450" dirty="0">
              <a:solidFill>
                <a:schemeClr val="bg1"/>
              </a:solidFill>
            </a:endParaRPr>
          </a:p>
          <a:p>
            <a:r>
              <a:rPr lang="ja-JP" altLang="en-US" sz="450" dirty="0">
                <a:solidFill>
                  <a:schemeClr val="bg1"/>
                </a:solidFill>
              </a:rPr>
              <a:t>スペース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893964" y="155598"/>
            <a:ext cx="64872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latin typeface="+mj-ea"/>
                <a:ea typeface="+mj-ea"/>
              </a:rPr>
              <a:t>Higashi-Ogishima Pier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542569" y="314327"/>
            <a:ext cx="337041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Port and Harbor Bureau Kawasaki City Government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524000" y="900940"/>
            <a:ext cx="9144000" cy="45719"/>
          </a:xfrm>
          <a:prstGeom prst="rect">
            <a:avLst/>
          </a:prstGeom>
          <a:gradFill flip="none" rotWithShape="1">
            <a:gsLst>
              <a:gs pos="97000">
                <a:schemeClr val="bg1">
                  <a:lumMod val="95000"/>
                </a:schemeClr>
              </a:gs>
              <a:gs pos="0">
                <a:schemeClr val="accent1">
                  <a:lumMod val="75000"/>
                </a:schemeClr>
              </a:gs>
              <a:gs pos="43500">
                <a:schemeClr val="accent1">
                  <a:lumMod val="40000"/>
                  <a:lumOff val="60000"/>
                </a:schemeClr>
              </a:gs>
              <a:gs pos="26000">
                <a:schemeClr val="accent1">
                  <a:lumMod val="60000"/>
                  <a:lumOff val="40000"/>
                </a:schemeClr>
              </a:gs>
              <a:gs pos="13000">
                <a:schemeClr val="accent1">
                  <a:lumMod val="75000"/>
                </a:schemeClr>
              </a:gs>
              <a:gs pos="83000">
                <a:schemeClr val="accent1">
                  <a:lumMod val="20000"/>
                  <a:lumOff val="80000"/>
                </a:schemeClr>
              </a:gs>
            </a:gsLst>
            <a:lin ang="27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387" y="101433"/>
            <a:ext cx="1291616" cy="756000"/>
          </a:xfrm>
          <a:prstGeom prst="rect">
            <a:avLst/>
          </a:prstGeom>
        </p:spPr>
      </p:pic>
      <p:sp>
        <p:nvSpPr>
          <p:cNvPr id="45" name="テキスト ボックス 44"/>
          <p:cNvSpPr txBox="1"/>
          <p:nvPr/>
        </p:nvSpPr>
        <p:spPr>
          <a:xfrm>
            <a:off x="1573246" y="958996"/>
            <a:ext cx="30842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Facilities   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/>
          <p:cNvSpPr txBox="1">
            <a:spLocks noChangeAspect="1"/>
          </p:cNvSpPr>
          <p:nvPr/>
        </p:nvSpPr>
        <p:spPr>
          <a:xfrm>
            <a:off x="1666588" y="1180952"/>
            <a:ext cx="8614098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28588" indent="-128588">
              <a:buFont typeface="Wingdings" panose="05000000000000000000" pitchFamily="2" charset="2"/>
              <a:buChar char="Ø"/>
            </a:pPr>
            <a:r>
              <a:rPr lang="en-US" altLang="ja-JP" sz="1400" b="1" dirty="0">
                <a:latin typeface="+mn-ea"/>
              </a:rPr>
              <a:t>Berth / Cargo sorting area</a:t>
            </a:r>
          </a:p>
          <a:p>
            <a:r>
              <a:rPr lang="en-US" altLang="ja-JP" sz="1400" dirty="0">
                <a:latin typeface="+mn-ea"/>
              </a:rPr>
              <a:t>   </a:t>
            </a:r>
            <a:r>
              <a:rPr lang="en-US" altLang="ja-JP" sz="1400" dirty="0">
                <a:latin typeface="+mn-ea"/>
              </a:rPr>
              <a:t>Higashi-</a:t>
            </a:r>
            <a:r>
              <a:rPr lang="en-US" altLang="ja-JP" sz="1400" dirty="0" err="1">
                <a:latin typeface="+mn-ea"/>
              </a:rPr>
              <a:t>Ogishima</a:t>
            </a:r>
            <a:r>
              <a:rPr lang="en-US" altLang="ja-JP" sz="1400" dirty="0">
                <a:latin typeface="+mn-ea"/>
              </a:rPr>
              <a:t> pier</a:t>
            </a:r>
            <a:r>
              <a:rPr lang="ja-JP" altLang="en-US" sz="1400" dirty="0">
                <a:latin typeface="+mn-ea"/>
              </a:rPr>
              <a:t> </a:t>
            </a:r>
            <a:r>
              <a:rPr lang="en-US" altLang="ja-JP" sz="1400" dirty="0">
                <a:latin typeface="+mn-ea"/>
              </a:rPr>
              <a:t>No.9 (and No.8 if needed</a:t>
            </a:r>
            <a:r>
              <a:rPr lang="ja-JP" altLang="en-US" sz="1400" dirty="0">
                <a:latin typeface="+mn-ea"/>
              </a:rPr>
              <a:t>）</a:t>
            </a:r>
            <a:endParaRPr lang="en-US" altLang="ja-JP" sz="1400" dirty="0">
              <a:latin typeface="+mn-ea"/>
            </a:endParaRPr>
          </a:p>
          <a:p>
            <a:r>
              <a:rPr lang="ja-JP" altLang="en-US" sz="1400" dirty="0">
                <a:latin typeface="+mn-ea"/>
              </a:rPr>
              <a:t>　 </a:t>
            </a:r>
            <a:r>
              <a:rPr lang="en-US" altLang="ja-JP" sz="1400" dirty="0">
                <a:latin typeface="+mn-ea"/>
              </a:rPr>
              <a:t>Length of Berth </a:t>
            </a:r>
            <a:r>
              <a:rPr lang="ja-JP" altLang="en-US" sz="1400" dirty="0">
                <a:latin typeface="+mn-ea"/>
              </a:rPr>
              <a:t>： </a:t>
            </a:r>
            <a:r>
              <a:rPr lang="en-US" altLang="ja-JP" sz="1400" dirty="0">
                <a:latin typeface="+mn-ea"/>
              </a:rPr>
              <a:t>240mx2</a:t>
            </a:r>
            <a:r>
              <a:rPr lang="ja-JP" altLang="en-US" sz="1400" dirty="0" err="1">
                <a:latin typeface="+mn-ea"/>
              </a:rPr>
              <a:t>、</a:t>
            </a:r>
            <a:r>
              <a:rPr lang="en-US" altLang="ja-JP" sz="1400" dirty="0">
                <a:latin typeface="+mn-ea"/>
              </a:rPr>
              <a:t>Water Depth </a:t>
            </a:r>
            <a:r>
              <a:rPr lang="ja-JP" altLang="en-US" sz="1400" dirty="0">
                <a:latin typeface="+mn-ea"/>
              </a:rPr>
              <a:t>： </a:t>
            </a:r>
            <a:r>
              <a:rPr lang="en-US" altLang="ja-JP" sz="1400" dirty="0">
                <a:latin typeface="+mn-ea"/>
              </a:rPr>
              <a:t>12m</a:t>
            </a:r>
            <a:endParaRPr lang="en-US" altLang="ja-JP" sz="1400" dirty="0">
              <a:latin typeface="+mn-ea"/>
            </a:endParaRPr>
          </a:p>
          <a:p>
            <a:r>
              <a:rPr lang="en-US" altLang="ja-JP" sz="1400" dirty="0">
                <a:latin typeface="+mn-ea"/>
              </a:rPr>
              <a:t>   These piers are used primarily for cargo ships. They do not have an </a:t>
            </a:r>
            <a:r>
              <a:rPr lang="en-US" altLang="ja-JP" sz="1400" dirty="0">
                <a:latin typeface="+mn-ea"/>
              </a:rPr>
              <a:t>international</a:t>
            </a:r>
          </a:p>
          <a:p>
            <a:r>
              <a:rPr lang="en-US" altLang="ja-JP" sz="1400" dirty="0">
                <a:latin typeface="+mn-ea"/>
              </a:rPr>
              <a:t> </a:t>
            </a:r>
            <a:r>
              <a:rPr lang="ja-JP" altLang="en-US" sz="1400" dirty="0">
                <a:latin typeface="+mn-ea"/>
              </a:rPr>
              <a:t>　</a:t>
            </a:r>
            <a:r>
              <a:rPr lang="en-US" altLang="ja-JP" sz="1400" dirty="0">
                <a:latin typeface="+mn-ea"/>
              </a:rPr>
              <a:t>passenger </a:t>
            </a:r>
            <a:r>
              <a:rPr lang="en-US" altLang="ja-JP" sz="1400" dirty="0">
                <a:latin typeface="+mn-ea"/>
              </a:rPr>
              <a:t>terminal but each pier has its own large cargo sorting area. (240m×80m each)</a:t>
            </a:r>
          </a:p>
          <a:p>
            <a:pPr marL="128588" indent="-128588">
              <a:buFont typeface="Wingdings" panose="05000000000000000000" pitchFamily="2" charset="2"/>
              <a:buChar char="Ø"/>
            </a:pPr>
            <a:r>
              <a:rPr lang="en-US" altLang="ja-JP" sz="1400" b="1" dirty="0">
                <a:latin typeface="+mn-ea"/>
              </a:rPr>
              <a:t>Nearby Facilities</a:t>
            </a:r>
            <a:r>
              <a:rPr lang="ja-JP" altLang="en-US" sz="1400" b="1" dirty="0">
                <a:latin typeface="+mn-ea"/>
              </a:rPr>
              <a:t>（</a:t>
            </a:r>
            <a:r>
              <a:rPr lang="en-US" altLang="ja-JP" sz="1400" b="1" dirty="0">
                <a:latin typeface="+mn-ea"/>
              </a:rPr>
              <a:t>Bus waiting areas etc.</a:t>
            </a:r>
            <a:r>
              <a:rPr lang="ja-JP" altLang="en-US" sz="1400" b="1" dirty="0">
                <a:latin typeface="+mn-ea"/>
              </a:rPr>
              <a:t>）</a:t>
            </a:r>
            <a:endParaRPr lang="en-US" altLang="ja-JP" sz="1400" b="1" dirty="0">
              <a:latin typeface="+mn-ea"/>
            </a:endParaRPr>
          </a:p>
          <a:p>
            <a:r>
              <a:rPr lang="ja-JP" altLang="en-US" sz="1400" dirty="0">
                <a:latin typeface="+mn-ea"/>
              </a:rPr>
              <a:t>　</a:t>
            </a:r>
            <a:r>
              <a:rPr lang="ja-JP" altLang="en-US" sz="1400" dirty="0" smtClean="0">
                <a:latin typeface="+mn-ea"/>
              </a:rPr>
              <a:t> </a:t>
            </a:r>
            <a:r>
              <a:rPr lang="en-US" altLang="ja-JP" sz="1400" dirty="0" smtClean="0">
                <a:latin typeface="+mn-ea"/>
              </a:rPr>
              <a:t>Kawasaki </a:t>
            </a:r>
            <a:r>
              <a:rPr lang="en-US" altLang="ja-JP" sz="1400" dirty="0">
                <a:latin typeface="+mn-ea"/>
              </a:rPr>
              <a:t>City Port Promotion Building ”Kawasaki </a:t>
            </a:r>
            <a:r>
              <a:rPr lang="en-US" altLang="ja-JP" sz="1400" dirty="0">
                <a:latin typeface="+mn-ea"/>
              </a:rPr>
              <a:t>Marien”,</a:t>
            </a:r>
            <a:r>
              <a:rPr lang="ja-JP" altLang="en-US" sz="1400" dirty="0">
                <a:latin typeface="+mn-ea"/>
              </a:rPr>
              <a:t>   </a:t>
            </a:r>
            <a:endParaRPr lang="en-US" altLang="ja-JP" sz="1400" dirty="0">
              <a:latin typeface="+mn-ea"/>
            </a:endParaRPr>
          </a:p>
          <a:p>
            <a:r>
              <a:rPr lang="en-US" altLang="ja-JP" sz="1400" dirty="0">
                <a:latin typeface="+mn-ea"/>
              </a:rPr>
              <a:t>   East Park and East Parking Lot on Higashi-Ogishima.</a:t>
            </a:r>
          </a:p>
          <a:p>
            <a:r>
              <a:rPr lang="ja-JP" altLang="en-US" sz="1400" dirty="0">
                <a:latin typeface="+mn-ea"/>
              </a:rPr>
              <a:t>　　　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91875" y="5120344"/>
            <a:ext cx="2108871" cy="1487391"/>
          </a:xfrm>
          <a:prstGeom prst="rect">
            <a:avLst/>
          </a:prstGeom>
        </p:spPr>
      </p:pic>
      <p:grpSp>
        <p:nvGrpSpPr>
          <p:cNvPr id="15" name="グループ化 14"/>
          <p:cNvGrpSpPr/>
          <p:nvPr/>
        </p:nvGrpSpPr>
        <p:grpSpPr>
          <a:xfrm>
            <a:off x="850900" y="2940841"/>
            <a:ext cx="9463954" cy="3780000"/>
            <a:chOff x="850900" y="2940841"/>
            <a:chExt cx="9463954" cy="3780000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850900" y="2940841"/>
              <a:ext cx="9463954" cy="3780000"/>
              <a:chOff x="850900" y="2940841"/>
              <a:chExt cx="9463954" cy="3780000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850900" y="2940841"/>
                <a:ext cx="9463954" cy="3780000"/>
                <a:chOff x="1464665" y="2902628"/>
                <a:chExt cx="9463954" cy="3780000"/>
              </a:xfrm>
            </p:grpSpPr>
            <p:grpSp>
              <p:nvGrpSpPr>
                <p:cNvPr id="4" name="グループ化 3"/>
                <p:cNvGrpSpPr/>
                <p:nvPr/>
              </p:nvGrpSpPr>
              <p:grpSpPr>
                <a:xfrm>
                  <a:off x="1464665" y="2902628"/>
                  <a:ext cx="9463954" cy="3780000"/>
                  <a:chOff x="1464665" y="2902628"/>
                  <a:chExt cx="9463954" cy="3780000"/>
                </a:xfrm>
              </p:grpSpPr>
              <p:pic>
                <p:nvPicPr>
                  <p:cNvPr id="3" name="図 2"/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464665" y="2902628"/>
                    <a:ext cx="9186842" cy="3780000"/>
                  </a:xfrm>
                  <a:prstGeom prst="rect">
                    <a:avLst/>
                  </a:prstGeom>
                </p:spPr>
              </p:pic>
              <p:sp>
                <p:nvSpPr>
                  <p:cNvPr id="14" name="角丸四角形 1"/>
                  <p:cNvSpPr>
                    <a:spLocks noChangeAspect="1"/>
                  </p:cNvSpPr>
                  <p:nvPr/>
                </p:nvSpPr>
                <p:spPr>
                  <a:xfrm>
                    <a:off x="8978105" y="6023519"/>
                    <a:ext cx="753544" cy="108000"/>
                  </a:xfrm>
                  <a:custGeom>
                    <a:avLst/>
                    <a:gdLst>
                      <a:gd name="connsiteX0" fmla="*/ 0 w 722376"/>
                      <a:gd name="connsiteY0" fmla="*/ 38637 h 231820"/>
                      <a:gd name="connsiteX1" fmla="*/ 38637 w 722376"/>
                      <a:gd name="connsiteY1" fmla="*/ 0 h 231820"/>
                      <a:gd name="connsiteX2" fmla="*/ 683739 w 722376"/>
                      <a:gd name="connsiteY2" fmla="*/ 0 h 231820"/>
                      <a:gd name="connsiteX3" fmla="*/ 722376 w 722376"/>
                      <a:gd name="connsiteY3" fmla="*/ 38637 h 231820"/>
                      <a:gd name="connsiteX4" fmla="*/ 722376 w 722376"/>
                      <a:gd name="connsiteY4" fmla="*/ 193183 h 231820"/>
                      <a:gd name="connsiteX5" fmla="*/ 683739 w 722376"/>
                      <a:gd name="connsiteY5" fmla="*/ 231820 h 231820"/>
                      <a:gd name="connsiteX6" fmla="*/ 38637 w 722376"/>
                      <a:gd name="connsiteY6" fmla="*/ 231820 h 231820"/>
                      <a:gd name="connsiteX7" fmla="*/ 0 w 722376"/>
                      <a:gd name="connsiteY7" fmla="*/ 193183 h 231820"/>
                      <a:gd name="connsiteX8" fmla="*/ 0 w 722376"/>
                      <a:gd name="connsiteY8" fmla="*/ 38637 h 231820"/>
                      <a:gd name="connsiteX0" fmla="*/ 0 w 722376"/>
                      <a:gd name="connsiteY0" fmla="*/ 38637 h 231820"/>
                      <a:gd name="connsiteX1" fmla="*/ 38637 w 722376"/>
                      <a:gd name="connsiteY1" fmla="*/ 0 h 231820"/>
                      <a:gd name="connsiteX2" fmla="*/ 683739 w 722376"/>
                      <a:gd name="connsiteY2" fmla="*/ 0 h 231820"/>
                      <a:gd name="connsiteX3" fmla="*/ 722376 w 722376"/>
                      <a:gd name="connsiteY3" fmla="*/ 95787 h 231820"/>
                      <a:gd name="connsiteX4" fmla="*/ 722376 w 722376"/>
                      <a:gd name="connsiteY4" fmla="*/ 193183 h 231820"/>
                      <a:gd name="connsiteX5" fmla="*/ 683739 w 722376"/>
                      <a:gd name="connsiteY5" fmla="*/ 231820 h 231820"/>
                      <a:gd name="connsiteX6" fmla="*/ 38637 w 722376"/>
                      <a:gd name="connsiteY6" fmla="*/ 231820 h 231820"/>
                      <a:gd name="connsiteX7" fmla="*/ 0 w 722376"/>
                      <a:gd name="connsiteY7" fmla="*/ 193183 h 231820"/>
                      <a:gd name="connsiteX8" fmla="*/ 0 w 722376"/>
                      <a:gd name="connsiteY8" fmla="*/ 38637 h 231820"/>
                      <a:gd name="connsiteX0" fmla="*/ 0 w 722376"/>
                      <a:gd name="connsiteY0" fmla="*/ 38637 h 231820"/>
                      <a:gd name="connsiteX1" fmla="*/ 38637 w 722376"/>
                      <a:gd name="connsiteY1" fmla="*/ 0 h 231820"/>
                      <a:gd name="connsiteX2" fmla="*/ 683739 w 722376"/>
                      <a:gd name="connsiteY2" fmla="*/ 0 h 231820"/>
                      <a:gd name="connsiteX3" fmla="*/ 722376 w 722376"/>
                      <a:gd name="connsiteY3" fmla="*/ 95787 h 231820"/>
                      <a:gd name="connsiteX4" fmla="*/ 722376 w 722376"/>
                      <a:gd name="connsiteY4" fmla="*/ 155083 h 231820"/>
                      <a:gd name="connsiteX5" fmla="*/ 683739 w 722376"/>
                      <a:gd name="connsiteY5" fmla="*/ 231820 h 231820"/>
                      <a:gd name="connsiteX6" fmla="*/ 38637 w 722376"/>
                      <a:gd name="connsiteY6" fmla="*/ 231820 h 231820"/>
                      <a:gd name="connsiteX7" fmla="*/ 0 w 722376"/>
                      <a:gd name="connsiteY7" fmla="*/ 193183 h 231820"/>
                      <a:gd name="connsiteX8" fmla="*/ 0 w 722376"/>
                      <a:gd name="connsiteY8" fmla="*/ 38637 h 231820"/>
                      <a:gd name="connsiteX0" fmla="*/ 0 w 766826"/>
                      <a:gd name="connsiteY0" fmla="*/ 38637 h 231820"/>
                      <a:gd name="connsiteX1" fmla="*/ 38637 w 766826"/>
                      <a:gd name="connsiteY1" fmla="*/ 0 h 231820"/>
                      <a:gd name="connsiteX2" fmla="*/ 683739 w 766826"/>
                      <a:gd name="connsiteY2" fmla="*/ 0 h 231820"/>
                      <a:gd name="connsiteX3" fmla="*/ 766826 w 766826"/>
                      <a:gd name="connsiteY3" fmla="*/ 121187 h 231820"/>
                      <a:gd name="connsiteX4" fmla="*/ 722376 w 766826"/>
                      <a:gd name="connsiteY4" fmla="*/ 155083 h 231820"/>
                      <a:gd name="connsiteX5" fmla="*/ 683739 w 766826"/>
                      <a:gd name="connsiteY5" fmla="*/ 231820 h 231820"/>
                      <a:gd name="connsiteX6" fmla="*/ 38637 w 766826"/>
                      <a:gd name="connsiteY6" fmla="*/ 231820 h 231820"/>
                      <a:gd name="connsiteX7" fmla="*/ 0 w 766826"/>
                      <a:gd name="connsiteY7" fmla="*/ 193183 h 231820"/>
                      <a:gd name="connsiteX8" fmla="*/ 0 w 766826"/>
                      <a:gd name="connsiteY8" fmla="*/ 38637 h 231820"/>
                      <a:gd name="connsiteX0" fmla="*/ 0 w 766826"/>
                      <a:gd name="connsiteY0" fmla="*/ 38637 h 231820"/>
                      <a:gd name="connsiteX1" fmla="*/ 38637 w 766826"/>
                      <a:gd name="connsiteY1" fmla="*/ 0 h 231820"/>
                      <a:gd name="connsiteX2" fmla="*/ 683739 w 766826"/>
                      <a:gd name="connsiteY2" fmla="*/ 0 h 231820"/>
                      <a:gd name="connsiteX3" fmla="*/ 766826 w 766826"/>
                      <a:gd name="connsiteY3" fmla="*/ 121187 h 231820"/>
                      <a:gd name="connsiteX4" fmla="*/ 760476 w 766826"/>
                      <a:gd name="connsiteY4" fmla="*/ 161433 h 231820"/>
                      <a:gd name="connsiteX5" fmla="*/ 683739 w 766826"/>
                      <a:gd name="connsiteY5" fmla="*/ 231820 h 231820"/>
                      <a:gd name="connsiteX6" fmla="*/ 38637 w 766826"/>
                      <a:gd name="connsiteY6" fmla="*/ 231820 h 231820"/>
                      <a:gd name="connsiteX7" fmla="*/ 0 w 766826"/>
                      <a:gd name="connsiteY7" fmla="*/ 193183 h 231820"/>
                      <a:gd name="connsiteX8" fmla="*/ 0 w 766826"/>
                      <a:gd name="connsiteY8" fmla="*/ 38637 h 231820"/>
                      <a:gd name="connsiteX0" fmla="*/ 0 w 766826"/>
                      <a:gd name="connsiteY0" fmla="*/ 38637 h 231820"/>
                      <a:gd name="connsiteX1" fmla="*/ 38637 w 766826"/>
                      <a:gd name="connsiteY1" fmla="*/ 0 h 231820"/>
                      <a:gd name="connsiteX2" fmla="*/ 683739 w 766826"/>
                      <a:gd name="connsiteY2" fmla="*/ 0 h 231820"/>
                      <a:gd name="connsiteX3" fmla="*/ 766826 w 766826"/>
                      <a:gd name="connsiteY3" fmla="*/ 121187 h 231820"/>
                      <a:gd name="connsiteX4" fmla="*/ 766826 w 766826"/>
                      <a:gd name="connsiteY4" fmla="*/ 123333 h 231820"/>
                      <a:gd name="connsiteX5" fmla="*/ 683739 w 766826"/>
                      <a:gd name="connsiteY5" fmla="*/ 231820 h 231820"/>
                      <a:gd name="connsiteX6" fmla="*/ 38637 w 766826"/>
                      <a:gd name="connsiteY6" fmla="*/ 231820 h 231820"/>
                      <a:gd name="connsiteX7" fmla="*/ 0 w 766826"/>
                      <a:gd name="connsiteY7" fmla="*/ 193183 h 231820"/>
                      <a:gd name="connsiteX8" fmla="*/ 0 w 766826"/>
                      <a:gd name="connsiteY8" fmla="*/ 38637 h 231820"/>
                      <a:gd name="connsiteX0" fmla="*/ 0 w 785876"/>
                      <a:gd name="connsiteY0" fmla="*/ 38637 h 231820"/>
                      <a:gd name="connsiteX1" fmla="*/ 38637 w 785876"/>
                      <a:gd name="connsiteY1" fmla="*/ 0 h 231820"/>
                      <a:gd name="connsiteX2" fmla="*/ 683739 w 785876"/>
                      <a:gd name="connsiteY2" fmla="*/ 0 h 231820"/>
                      <a:gd name="connsiteX3" fmla="*/ 766826 w 785876"/>
                      <a:gd name="connsiteY3" fmla="*/ 121187 h 231820"/>
                      <a:gd name="connsiteX4" fmla="*/ 785876 w 785876"/>
                      <a:gd name="connsiteY4" fmla="*/ 116983 h 231820"/>
                      <a:gd name="connsiteX5" fmla="*/ 683739 w 785876"/>
                      <a:gd name="connsiteY5" fmla="*/ 231820 h 231820"/>
                      <a:gd name="connsiteX6" fmla="*/ 38637 w 785876"/>
                      <a:gd name="connsiteY6" fmla="*/ 231820 h 231820"/>
                      <a:gd name="connsiteX7" fmla="*/ 0 w 785876"/>
                      <a:gd name="connsiteY7" fmla="*/ 193183 h 231820"/>
                      <a:gd name="connsiteX8" fmla="*/ 0 w 785876"/>
                      <a:gd name="connsiteY8" fmla="*/ 38637 h 231820"/>
                      <a:gd name="connsiteX0" fmla="*/ 0 w 855726"/>
                      <a:gd name="connsiteY0" fmla="*/ 38637 h 231820"/>
                      <a:gd name="connsiteX1" fmla="*/ 38637 w 855726"/>
                      <a:gd name="connsiteY1" fmla="*/ 0 h 231820"/>
                      <a:gd name="connsiteX2" fmla="*/ 683739 w 855726"/>
                      <a:gd name="connsiteY2" fmla="*/ 0 h 231820"/>
                      <a:gd name="connsiteX3" fmla="*/ 766826 w 855726"/>
                      <a:gd name="connsiteY3" fmla="*/ 121187 h 231820"/>
                      <a:gd name="connsiteX4" fmla="*/ 855726 w 855726"/>
                      <a:gd name="connsiteY4" fmla="*/ 129683 h 231820"/>
                      <a:gd name="connsiteX5" fmla="*/ 683739 w 855726"/>
                      <a:gd name="connsiteY5" fmla="*/ 231820 h 231820"/>
                      <a:gd name="connsiteX6" fmla="*/ 38637 w 855726"/>
                      <a:gd name="connsiteY6" fmla="*/ 231820 h 231820"/>
                      <a:gd name="connsiteX7" fmla="*/ 0 w 855726"/>
                      <a:gd name="connsiteY7" fmla="*/ 193183 h 231820"/>
                      <a:gd name="connsiteX8" fmla="*/ 0 w 855726"/>
                      <a:gd name="connsiteY8" fmla="*/ 38637 h 231820"/>
                      <a:gd name="connsiteX0" fmla="*/ 0 w 855726"/>
                      <a:gd name="connsiteY0" fmla="*/ 38637 h 231820"/>
                      <a:gd name="connsiteX1" fmla="*/ 38637 w 855726"/>
                      <a:gd name="connsiteY1" fmla="*/ 0 h 231820"/>
                      <a:gd name="connsiteX2" fmla="*/ 683739 w 855726"/>
                      <a:gd name="connsiteY2" fmla="*/ 0 h 231820"/>
                      <a:gd name="connsiteX3" fmla="*/ 779526 w 855726"/>
                      <a:gd name="connsiteY3" fmla="*/ 89437 h 231820"/>
                      <a:gd name="connsiteX4" fmla="*/ 855726 w 855726"/>
                      <a:gd name="connsiteY4" fmla="*/ 129683 h 231820"/>
                      <a:gd name="connsiteX5" fmla="*/ 683739 w 855726"/>
                      <a:gd name="connsiteY5" fmla="*/ 231820 h 231820"/>
                      <a:gd name="connsiteX6" fmla="*/ 38637 w 855726"/>
                      <a:gd name="connsiteY6" fmla="*/ 231820 h 231820"/>
                      <a:gd name="connsiteX7" fmla="*/ 0 w 855726"/>
                      <a:gd name="connsiteY7" fmla="*/ 193183 h 231820"/>
                      <a:gd name="connsiteX8" fmla="*/ 0 w 855726"/>
                      <a:gd name="connsiteY8" fmla="*/ 38637 h 231820"/>
                      <a:gd name="connsiteX0" fmla="*/ 0 w 785876"/>
                      <a:gd name="connsiteY0" fmla="*/ 38637 h 231820"/>
                      <a:gd name="connsiteX1" fmla="*/ 38637 w 785876"/>
                      <a:gd name="connsiteY1" fmla="*/ 0 h 231820"/>
                      <a:gd name="connsiteX2" fmla="*/ 683739 w 785876"/>
                      <a:gd name="connsiteY2" fmla="*/ 0 h 231820"/>
                      <a:gd name="connsiteX3" fmla="*/ 779526 w 785876"/>
                      <a:gd name="connsiteY3" fmla="*/ 89437 h 231820"/>
                      <a:gd name="connsiteX4" fmla="*/ 785876 w 785876"/>
                      <a:gd name="connsiteY4" fmla="*/ 148733 h 231820"/>
                      <a:gd name="connsiteX5" fmla="*/ 683739 w 785876"/>
                      <a:gd name="connsiteY5" fmla="*/ 231820 h 231820"/>
                      <a:gd name="connsiteX6" fmla="*/ 38637 w 785876"/>
                      <a:gd name="connsiteY6" fmla="*/ 231820 h 231820"/>
                      <a:gd name="connsiteX7" fmla="*/ 0 w 785876"/>
                      <a:gd name="connsiteY7" fmla="*/ 193183 h 231820"/>
                      <a:gd name="connsiteX8" fmla="*/ 0 w 785876"/>
                      <a:gd name="connsiteY8" fmla="*/ 38637 h 231820"/>
                      <a:gd name="connsiteX0" fmla="*/ 0 w 785876"/>
                      <a:gd name="connsiteY0" fmla="*/ 38637 h 231820"/>
                      <a:gd name="connsiteX1" fmla="*/ 38637 w 785876"/>
                      <a:gd name="connsiteY1" fmla="*/ 0 h 231820"/>
                      <a:gd name="connsiteX2" fmla="*/ 683739 w 785876"/>
                      <a:gd name="connsiteY2" fmla="*/ 0 h 231820"/>
                      <a:gd name="connsiteX3" fmla="*/ 784288 w 785876"/>
                      <a:gd name="connsiteY3" fmla="*/ 84674 h 231820"/>
                      <a:gd name="connsiteX4" fmla="*/ 785876 w 785876"/>
                      <a:gd name="connsiteY4" fmla="*/ 148733 h 231820"/>
                      <a:gd name="connsiteX5" fmla="*/ 683739 w 785876"/>
                      <a:gd name="connsiteY5" fmla="*/ 231820 h 231820"/>
                      <a:gd name="connsiteX6" fmla="*/ 38637 w 785876"/>
                      <a:gd name="connsiteY6" fmla="*/ 231820 h 231820"/>
                      <a:gd name="connsiteX7" fmla="*/ 0 w 785876"/>
                      <a:gd name="connsiteY7" fmla="*/ 193183 h 231820"/>
                      <a:gd name="connsiteX8" fmla="*/ 0 w 785876"/>
                      <a:gd name="connsiteY8" fmla="*/ 38637 h 231820"/>
                      <a:gd name="connsiteX0" fmla="*/ 0 w 785876"/>
                      <a:gd name="connsiteY0" fmla="*/ 38637 h 231820"/>
                      <a:gd name="connsiteX1" fmla="*/ 38637 w 785876"/>
                      <a:gd name="connsiteY1" fmla="*/ 0 h 231820"/>
                      <a:gd name="connsiteX2" fmla="*/ 683739 w 785876"/>
                      <a:gd name="connsiteY2" fmla="*/ 0 h 231820"/>
                      <a:gd name="connsiteX3" fmla="*/ 784288 w 785876"/>
                      <a:gd name="connsiteY3" fmla="*/ 84674 h 231820"/>
                      <a:gd name="connsiteX4" fmla="*/ 785876 w 785876"/>
                      <a:gd name="connsiteY4" fmla="*/ 148733 h 231820"/>
                      <a:gd name="connsiteX5" fmla="*/ 683739 w 785876"/>
                      <a:gd name="connsiteY5" fmla="*/ 231820 h 231820"/>
                      <a:gd name="connsiteX6" fmla="*/ 38637 w 785876"/>
                      <a:gd name="connsiteY6" fmla="*/ 231820 h 231820"/>
                      <a:gd name="connsiteX7" fmla="*/ 0 w 785876"/>
                      <a:gd name="connsiteY7" fmla="*/ 193183 h 231820"/>
                      <a:gd name="connsiteX8" fmla="*/ 0 w 785876"/>
                      <a:gd name="connsiteY8" fmla="*/ 38637 h 231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85876" h="231820">
                        <a:moveTo>
                          <a:pt x="0" y="38637"/>
                        </a:moveTo>
                        <a:cubicBezTo>
                          <a:pt x="0" y="17298"/>
                          <a:pt x="17298" y="0"/>
                          <a:pt x="38637" y="0"/>
                        </a:cubicBezTo>
                        <a:lnTo>
                          <a:pt x="683739" y="0"/>
                        </a:lnTo>
                        <a:cubicBezTo>
                          <a:pt x="705078" y="0"/>
                          <a:pt x="784288" y="63335"/>
                          <a:pt x="784288" y="84674"/>
                        </a:cubicBezTo>
                        <a:cubicBezTo>
                          <a:pt x="784817" y="106027"/>
                          <a:pt x="785347" y="127380"/>
                          <a:pt x="785876" y="148733"/>
                        </a:cubicBezTo>
                        <a:cubicBezTo>
                          <a:pt x="785876" y="170072"/>
                          <a:pt x="705078" y="231820"/>
                          <a:pt x="683739" y="231820"/>
                        </a:cubicBezTo>
                        <a:lnTo>
                          <a:pt x="38637" y="231820"/>
                        </a:lnTo>
                        <a:cubicBezTo>
                          <a:pt x="17298" y="231820"/>
                          <a:pt x="0" y="214522"/>
                          <a:pt x="0" y="193183"/>
                        </a:cubicBezTo>
                        <a:lnTo>
                          <a:pt x="0" y="38637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9525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350"/>
                  </a:p>
                </p:txBody>
              </p:sp>
              <p:sp>
                <p:nvSpPr>
                  <p:cNvPr id="41" name="テキスト ボックス 40"/>
                  <p:cNvSpPr txBox="1"/>
                  <p:nvPr/>
                </p:nvSpPr>
                <p:spPr>
                  <a:xfrm>
                    <a:off x="8579016" y="5466972"/>
                    <a:ext cx="1219200" cy="30777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pPr algn="ctr"/>
                    <a:r>
                      <a:rPr lang="en-US" altLang="ja-JP" sz="1000" dirty="0" smtClean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rPr>
                      <a:t>480m×80m</a:t>
                    </a:r>
                    <a:endParaRPr lang="en-US" altLang="ja-JP" sz="1000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endParaRPr>
                  </a:p>
                  <a:p>
                    <a:pPr algn="ctr"/>
                    <a:r>
                      <a:rPr lang="en-US" altLang="ja-JP" sz="1000" dirty="0">
                        <a:solidFill>
                          <a:srgbClr val="FF0000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rPr>
                      <a:t>(240m×80m each)</a:t>
                    </a:r>
                    <a:endParaRPr lang="ja-JP" altLang="en-US" sz="1000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3" name="テキスト ボックス 42"/>
                  <p:cNvSpPr txBox="1"/>
                  <p:nvPr/>
                </p:nvSpPr>
                <p:spPr>
                  <a:xfrm>
                    <a:off x="9250065" y="6229783"/>
                    <a:ext cx="1155400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1200" b="1" dirty="0">
                        <a:latin typeface="+mn-ea"/>
                      </a:rPr>
                      <a:t>Docking area</a:t>
                    </a:r>
                    <a:endParaRPr lang="ja-JP" altLang="en-US" sz="1200" b="1" dirty="0">
                      <a:latin typeface="+mn-ea"/>
                    </a:endParaRPr>
                  </a:p>
                </p:txBody>
              </p:sp>
              <p:cxnSp>
                <p:nvCxnSpPr>
                  <p:cNvPr id="39" name="直線コネクタ 38"/>
                  <p:cNvCxnSpPr/>
                  <p:nvPr/>
                </p:nvCxnSpPr>
                <p:spPr>
                  <a:xfrm flipH="1">
                    <a:off x="9994939" y="3865311"/>
                    <a:ext cx="282106" cy="444639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直線コネクタ 41"/>
                  <p:cNvCxnSpPr/>
                  <p:nvPr/>
                </p:nvCxnSpPr>
                <p:spPr>
                  <a:xfrm flipH="1" flipV="1">
                    <a:off x="9770127" y="6080019"/>
                    <a:ext cx="105255" cy="258756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" name="四角形吹き出し 4"/>
                  <p:cNvSpPr/>
                  <p:nvPr/>
                </p:nvSpPr>
                <p:spPr>
                  <a:xfrm>
                    <a:off x="8709932" y="5016537"/>
                    <a:ext cx="1458231" cy="372902"/>
                  </a:xfrm>
                  <a:prstGeom prst="wedgeRectCallout">
                    <a:avLst>
                      <a:gd name="adj1" fmla="val 42381"/>
                      <a:gd name="adj2" fmla="val -93830"/>
                    </a:avLst>
                  </a:prstGeom>
                  <a:solidFill>
                    <a:schemeClr val="bg1"/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350"/>
                  </a:p>
                </p:txBody>
              </p:sp>
              <p:sp>
                <p:nvSpPr>
                  <p:cNvPr id="31" name="円/楕円 30"/>
                  <p:cNvSpPr/>
                  <p:nvPr/>
                </p:nvSpPr>
                <p:spPr>
                  <a:xfrm rot="1414217">
                    <a:off x="9036575" y="4136816"/>
                    <a:ext cx="1246477" cy="468600"/>
                  </a:xfrm>
                  <a:prstGeom prst="ellipse">
                    <a:avLst/>
                  </a:prstGeom>
                  <a:solidFill>
                    <a:srgbClr val="FF0000">
                      <a:alpha val="60000"/>
                    </a:srgbClr>
                  </a:solidFill>
                  <a:ln w="19050">
                    <a:solidFill>
                      <a:srgbClr val="FF0000"/>
                    </a:solidFill>
                    <a:prstDash val="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ja-JP" sz="1200" b="1" dirty="0">
                        <a:latin typeface="+mj-ea"/>
                        <a:ea typeface="+mj-ea"/>
                      </a:rPr>
                      <a:t>East Park</a:t>
                    </a:r>
                    <a:endParaRPr lang="ja-JP" altLang="en-US" sz="1200" b="1" dirty="0">
                      <a:latin typeface="+mj-ea"/>
                      <a:ea typeface="+mj-ea"/>
                    </a:endParaRPr>
                  </a:p>
                </p:txBody>
              </p:sp>
              <p:sp>
                <p:nvSpPr>
                  <p:cNvPr id="32" name="正方形/長方形 31"/>
                  <p:cNvSpPr/>
                  <p:nvPr/>
                </p:nvSpPr>
                <p:spPr>
                  <a:xfrm flipV="1">
                    <a:off x="9730653" y="4745127"/>
                    <a:ext cx="774987" cy="143469"/>
                  </a:xfrm>
                  <a:prstGeom prst="rect">
                    <a:avLst/>
                  </a:prstGeom>
                  <a:solidFill>
                    <a:srgbClr val="FF0000">
                      <a:alpha val="50000"/>
                    </a:srgbClr>
                  </a:solidFill>
                  <a:ln w="19050">
                    <a:solidFill>
                      <a:srgbClr val="FF0000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 sz="1600"/>
                  </a:p>
                </p:txBody>
              </p:sp>
              <p:sp>
                <p:nvSpPr>
                  <p:cNvPr id="35" name="テキスト ボックス 34"/>
                  <p:cNvSpPr txBox="1"/>
                  <p:nvPr/>
                </p:nvSpPr>
                <p:spPr>
                  <a:xfrm>
                    <a:off x="8665978" y="5102103"/>
                    <a:ext cx="1523737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r>
                      <a:rPr lang="en-US" altLang="ja-JP" sz="1200" b="1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rPr>
                      <a:t>East Parking Lot</a:t>
                    </a:r>
                    <a:endParaRPr lang="ja-JP" altLang="en-US" sz="1200" b="1" dirty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3" name="テキスト ボックス 32"/>
                  <p:cNvSpPr txBox="1"/>
                  <p:nvPr/>
                </p:nvSpPr>
                <p:spPr>
                  <a:xfrm>
                    <a:off x="9287515" y="3620152"/>
                    <a:ext cx="1577216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1200" b="1" dirty="0">
                        <a:latin typeface="+mn-ea"/>
                      </a:rPr>
                      <a:t>Bus waiting area </a:t>
                    </a:r>
                    <a:endParaRPr lang="ja-JP" altLang="en-US" sz="1200" b="1" dirty="0">
                      <a:latin typeface="+mn-ea"/>
                    </a:endParaRPr>
                  </a:p>
                </p:txBody>
              </p:sp>
              <p:sp>
                <p:nvSpPr>
                  <p:cNvPr id="48" name="テキスト ボックス 47"/>
                  <p:cNvSpPr txBox="1"/>
                  <p:nvPr/>
                </p:nvSpPr>
                <p:spPr>
                  <a:xfrm>
                    <a:off x="6137570" y="5791963"/>
                    <a:ext cx="4791049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1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3</a:t>
                    </a:r>
                    <a:r>
                      <a:rPr lang="ja-JP" altLang="en-US" sz="1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 　  　 </a:t>
                    </a:r>
                    <a:r>
                      <a:rPr lang="en-US" altLang="ja-JP" sz="1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4        </a:t>
                    </a:r>
                    <a:r>
                      <a:rPr lang="ja-JP" altLang="en-US" sz="1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  </a:t>
                    </a:r>
                    <a:r>
                      <a:rPr lang="en-US" altLang="ja-JP" sz="1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 5          </a:t>
                    </a:r>
                    <a:r>
                      <a:rPr lang="ja-JP" altLang="en-US" sz="1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 </a:t>
                    </a:r>
                    <a:r>
                      <a:rPr lang="en-US" altLang="ja-JP" sz="1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6          7          8          9</a:t>
                    </a:r>
                    <a:endParaRPr lang="ja-JP" altLang="en-US" sz="1000" b="1" dirty="0">
                      <a:solidFill>
                        <a:schemeClr val="accent6">
                          <a:lumMod val="50000"/>
                        </a:schemeClr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endParaRPr>
                  </a:p>
                </p:txBody>
              </p:sp>
              <p:sp>
                <p:nvSpPr>
                  <p:cNvPr id="56" name="テキスト ボックス 55"/>
                  <p:cNvSpPr txBox="1"/>
                  <p:nvPr/>
                </p:nvSpPr>
                <p:spPr>
                  <a:xfrm>
                    <a:off x="1900204" y="2902629"/>
                    <a:ext cx="235476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ja-JP" sz="1400" b="1" dirty="0">
                        <a:latin typeface="+mn-ea"/>
                      </a:rPr>
                      <a:t>〔 Higashi-Ogishima 〕</a:t>
                    </a:r>
                    <a:endParaRPr lang="ja-JP" altLang="en-US" sz="1400" b="1" dirty="0">
                      <a:latin typeface="+mn-ea"/>
                    </a:endParaRPr>
                  </a:p>
                </p:txBody>
              </p:sp>
            </p:grpSp>
            <p:sp>
              <p:nvSpPr>
                <p:cNvPr id="38" name="角丸四角形 37"/>
                <p:cNvSpPr/>
                <p:nvPr/>
              </p:nvSpPr>
              <p:spPr>
                <a:xfrm>
                  <a:off x="8701088" y="5839605"/>
                  <a:ext cx="1055862" cy="133147"/>
                </a:xfrm>
                <a:prstGeom prst="roundRect">
                  <a:avLst/>
                </a:prstGeom>
                <a:solidFill>
                  <a:srgbClr val="FF0000">
                    <a:alpha val="20000"/>
                  </a:srgbClr>
                </a:solidFill>
                <a:ln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  <p:sp>
              <p:nvSpPr>
                <p:cNvPr id="25" name="角丸四角形 24"/>
                <p:cNvSpPr/>
                <p:nvPr/>
              </p:nvSpPr>
              <p:spPr>
                <a:xfrm>
                  <a:off x="9236729" y="5839604"/>
                  <a:ext cx="483718" cy="121646"/>
                </a:xfrm>
                <a:prstGeom prst="roundRect">
                  <a:avLst/>
                </a:prstGeom>
                <a:solidFill>
                  <a:srgbClr val="FF0000">
                    <a:alpha val="50000"/>
                  </a:srgbClr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  <p:sp>
              <p:nvSpPr>
                <p:cNvPr id="36" name="テキスト ボックス 35"/>
                <p:cNvSpPr txBox="1"/>
                <p:nvPr/>
              </p:nvSpPr>
              <p:spPr>
                <a:xfrm>
                  <a:off x="9842071" y="5793705"/>
                  <a:ext cx="347267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altLang="ja-JP" sz="1200" dirty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80m</a:t>
                  </a:r>
                  <a:endParaRPr lang="ja-JP" altLang="en-US" sz="1200" dirty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endParaRPr>
                </a:p>
              </p:txBody>
            </p:sp>
            <p:cxnSp>
              <p:nvCxnSpPr>
                <p:cNvPr id="40" name="直線矢印コネクタ 39"/>
                <p:cNvCxnSpPr/>
                <p:nvPr/>
              </p:nvCxnSpPr>
              <p:spPr>
                <a:xfrm>
                  <a:off x="8701089" y="5780712"/>
                  <a:ext cx="1055861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triangle" w="sm" len="sm"/>
                  <a:tailEnd type="triangle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正方形/長方形 7"/>
                <p:cNvSpPr/>
                <p:nvPr/>
              </p:nvSpPr>
              <p:spPr>
                <a:xfrm>
                  <a:off x="6635409" y="4792628"/>
                  <a:ext cx="404132" cy="618994"/>
                </a:xfrm>
                <a:prstGeom prst="rect">
                  <a:avLst/>
                </a:prstGeom>
                <a:solidFill>
                  <a:srgbClr val="FF0000">
                    <a:alpha val="50000"/>
                  </a:srgbClr>
                </a:solidFill>
                <a:ln w="19050">
                  <a:solidFill>
                    <a:srgbClr val="FF0000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sz="1350"/>
                </a:p>
              </p:txBody>
            </p:sp>
          </p:grpSp>
          <p:cxnSp>
            <p:nvCxnSpPr>
              <p:cNvPr id="34" name="直線矢印コネクタ 33"/>
              <p:cNvCxnSpPr/>
              <p:nvPr/>
            </p:nvCxnSpPr>
            <p:spPr>
              <a:xfrm>
                <a:off x="9206584" y="5863067"/>
                <a:ext cx="0" cy="15560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グループ化 12"/>
            <p:cNvGrpSpPr/>
            <p:nvPr/>
          </p:nvGrpSpPr>
          <p:grpSpPr>
            <a:xfrm>
              <a:off x="4501511" y="4632705"/>
              <a:ext cx="1458231" cy="372902"/>
              <a:chOff x="4501511" y="4632705"/>
              <a:chExt cx="1458231" cy="372902"/>
            </a:xfrm>
          </p:grpSpPr>
          <p:sp>
            <p:nvSpPr>
              <p:cNvPr id="44" name="四角形吹き出し 43"/>
              <p:cNvSpPr/>
              <p:nvPr/>
            </p:nvSpPr>
            <p:spPr>
              <a:xfrm>
                <a:off x="4501511" y="4632705"/>
                <a:ext cx="1458231" cy="372902"/>
              </a:xfrm>
              <a:prstGeom prst="wedgeRectCallout">
                <a:avLst>
                  <a:gd name="adj1" fmla="val 64569"/>
                  <a:gd name="adj2" fmla="val 98567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350"/>
              </a:p>
            </p:txBody>
          </p:sp>
          <p:sp>
            <p:nvSpPr>
              <p:cNvPr id="54" name="テキスト ボックス 53"/>
              <p:cNvSpPr txBox="1"/>
              <p:nvPr/>
            </p:nvSpPr>
            <p:spPr>
              <a:xfrm>
                <a:off x="4626160" y="4671345"/>
                <a:ext cx="125707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Kawasaki Marien</a:t>
                </a:r>
                <a:endParaRPr lang="ja-JP" altLang="en-US" sz="12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endParaRPr>
              </a:p>
            </p:txBody>
          </p:sp>
        </p:grpSp>
      </p:grp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00" r="24242"/>
          <a:stretch/>
        </p:blipFill>
        <p:spPr>
          <a:xfrm>
            <a:off x="8825282" y="1148784"/>
            <a:ext cx="2763055" cy="1987625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0" y="6707468"/>
            <a:ext cx="9144000" cy="17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4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68</Words>
  <Application>Microsoft Office PowerPoint</Application>
  <PresentationFormat>ワイド画面</PresentationFormat>
  <Paragraphs>37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メイリオ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>総務企画局情報管理部システム管理課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川崎市</dc:creator>
  <cp:lastModifiedBy>sio-user2</cp:lastModifiedBy>
  <cp:revision>14</cp:revision>
  <cp:lastPrinted>2018-01-19T06:44:40Z</cp:lastPrinted>
  <dcterms:created xsi:type="dcterms:W3CDTF">2018-01-10T03:01:29Z</dcterms:created>
  <dcterms:modified xsi:type="dcterms:W3CDTF">2018-01-19T06:45:37Z</dcterms:modified>
</cp:coreProperties>
</file>