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7" r:id="rId2"/>
  </p:sldIdLst>
  <p:sldSz cx="12192000" cy="6858000"/>
  <p:notesSz cx="6805613" cy="9939338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>
        <p:scale>
          <a:sx n="75" d="100"/>
          <a:sy n="75" d="100"/>
        </p:scale>
        <p:origin x="-12" y="8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099" cy="49869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4939" y="0"/>
            <a:ext cx="2949099" cy="49869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5C5E8B-2A6E-4F44-8A73-ECE043AEF52D}" type="datetimeFigureOut">
              <a:rPr kumimoji="1" lang="ja-JP" altLang="en-US" smtClean="0"/>
              <a:t>2018/1/19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3013"/>
            <a:ext cx="5961063" cy="33543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0562" y="4783307"/>
            <a:ext cx="5444490" cy="3913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40647"/>
            <a:ext cx="2949099" cy="49869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4939" y="9440647"/>
            <a:ext cx="2949099" cy="49869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CA0DB71-E5D1-4250-87A9-7A9C2361B79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724681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タイトル：東扇島ふ頭／川崎市港湾局</a:t>
            </a:r>
            <a:endParaRPr kumimoji="1" lang="en-US" altLang="ja-JP" dirty="0" smtClean="0"/>
          </a:p>
          <a:p>
            <a:endParaRPr kumimoji="1" lang="en-US" altLang="ja-JP" dirty="0" smtClean="0"/>
          </a:p>
          <a:p>
            <a:r>
              <a:rPr kumimoji="1" lang="ja-JP" altLang="en-US" dirty="0" smtClean="0"/>
              <a:t>上：「受入れ施設」</a:t>
            </a:r>
            <a:endParaRPr kumimoji="1" lang="en-US" altLang="ja-JP" dirty="0" smtClean="0"/>
          </a:p>
          <a:p>
            <a:pPr marL="171450" indent="-171450">
              <a:buFont typeface="Wingdings" panose="05000000000000000000" pitchFamily="2" charset="2"/>
              <a:buChar char="Ø"/>
            </a:pPr>
            <a:r>
              <a:rPr kumimoji="1" lang="ja-JP" altLang="en-US" dirty="0" smtClean="0"/>
              <a:t>岸壁、荷さばき地</a:t>
            </a:r>
            <a:endParaRPr kumimoji="1" lang="en-US" altLang="ja-JP" dirty="0" smtClean="0"/>
          </a:p>
          <a:p>
            <a:pPr marL="0" indent="0">
              <a:buFont typeface="Wingdings" panose="05000000000000000000" pitchFamily="2" charset="2"/>
              <a:buNone/>
            </a:pPr>
            <a:r>
              <a:rPr kumimoji="1" lang="ja-JP" altLang="en-US" dirty="0" smtClean="0"/>
              <a:t>　　東扇島外貿ふ頭９号（及び８号）</a:t>
            </a:r>
            <a:endParaRPr kumimoji="1" lang="en-US" altLang="ja-JP" dirty="0" smtClean="0"/>
          </a:p>
          <a:p>
            <a:pPr marL="0" indent="0">
              <a:buFont typeface="Wingdings" panose="05000000000000000000" pitchFamily="2" charset="2"/>
              <a:buNone/>
            </a:pPr>
            <a:r>
              <a:rPr kumimoji="1" lang="ja-JP" altLang="en-US" dirty="0" smtClean="0"/>
              <a:t>　　貨物用のふ頭です。国際客船ターミナルはありませんが、広い荷さばき地があります（それぞれ</a:t>
            </a:r>
            <a:r>
              <a:rPr kumimoji="1" lang="en-US" altLang="ja-JP" dirty="0" smtClean="0"/>
              <a:t>240</a:t>
            </a:r>
            <a:r>
              <a:rPr kumimoji="1" lang="ja-JP" altLang="en-US" dirty="0" err="1" smtClean="0"/>
              <a:t>ｍ</a:t>
            </a:r>
            <a:r>
              <a:rPr kumimoji="1" lang="en-US" altLang="ja-JP" dirty="0" smtClean="0"/>
              <a:t>×</a:t>
            </a:r>
            <a:r>
              <a:rPr kumimoji="1" lang="ja-JP" altLang="en-US" dirty="0" smtClean="0"/>
              <a:t>８０ｍ）</a:t>
            </a:r>
            <a:endParaRPr kumimoji="1" lang="en-US" altLang="ja-JP" dirty="0" smtClean="0"/>
          </a:p>
          <a:p>
            <a:pPr marL="171450" indent="-171450">
              <a:buFont typeface="Wingdings" panose="05000000000000000000" pitchFamily="2" charset="2"/>
              <a:buChar char="Ø"/>
            </a:pPr>
            <a:endParaRPr kumimoji="1" lang="en-US" altLang="ja-JP" dirty="0" smtClean="0"/>
          </a:p>
          <a:p>
            <a:pPr marL="171450" indent="-171450">
              <a:buFont typeface="Wingdings" panose="05000000000000000000" pitchFamily="2" charset="2"/>
              <a:buChar char="Ø"/>
            </a:pPr>
            <a:r>
              <a:rPr kumimoji="1" lang="ja-JP" altLang="en-US" dirty="0" smtClean="0"/>
              <a:t>補完機能（バス待機所等）</a:t>
            </a:r>
            <a:endParaRPr kumimoji="1" lang="en-US" altLang="ja-JP" dirty="0" smtClean="0"/>
          </a:p>
          <a:p>
            <a:pPr marL="0" indent="0">
              <a:buFont typeface="Wingdings" panose="05000000000000000000" pitchFamily="2" charset="2"/>
              <a:buNone/>
            </a:pPr>
            <a:r>
              <a:rPr kumimoji="1" lang="ja-JP" altLang="en-US" dirty="0" smtClean="0"/>
              <a:t>　　川崎市港湾振興会館「川崎マリエン」、東扇島東公園・東駐車場</a:t>
            </a:r>
            <a:endParaRPr kumimoji="1" lang="en-US" altLang="ja-JP" dirty="0" smtClean="0"/>
          </a:p>
          <a:p>
            <a:pPr marL="0" indent="0">
              <a:buFont typeface="Wingdings" panose="05000000000000000000" pitchFamily="2" charset="2"/>
              <a:buNone/>
            </a:pPr>
            <a:endParaRPr kumimoji="1" lang="en-US" altLang="ja-JP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None/>
              <a:tabLst/>
              <a:defRPr/>
            </a:pPr>
            <a:r>
              <a:rPr kumimoji="1" lang="ja-JP" altLang="en-US" dirty="0" smtClean="0"/>
              <a:t>下：地図は川崎港戦略港湾推進協議会より引用（</a:t>
            </a:r>
            <a:r>
              <a:rPr kumimoji="1" lang="en-US" altLang="ja-JP" dirty="0" smtClean="0"/>
              <a:t>http://www.kawasakiport.or.jp/works/PortSales/en/containerTerminal.html</a:t>
            </a:r>
            <a:r>
              <a:rPr kumimoji="1" lang="ja-JP" altLang="en-US" dirty="0" smtClean="0"/>
              <a:t>）</a:t>
            </a:r>
            <a:endParaRPr kumimoji="1" lang="en-US" altLang="ja-JP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None/>
              <a:tabLst/>
              <a:defRPr/>
            </a:pPr>
            <a:r>
              <a:rPr kumimoji="1" lang="ja-JP" altLang="en-US" dirty="0" smtClean="0"/>
              <a:t>　　　分に補記したもの。　</a:t>
            </a:r>
            <a:endParaRPr kumimoji="1" lang="en-US" altLang="ja-JP" dirty="0" smtClean="0"/>
          </a:p>
          <a:p>
            <a:pPr marL="0" indent="0">
              <a:buFont typeface="Wingdings" panose="05000000000000000000" pitchFamily="2" charset="2"/>
              <a:buNone/>
            </a:pPr>
            <a:endParaRPr kumimoji="1" lang="en-US" altLang="ja-JP" dirty="0" smtClean="0"/>
          </a:p>
          <a:p>
            <a:pPr marL="0" indent="0">
              <a:buFont typeface="Wingdings" panose="05000000000000000000" pitchFamily="2" charset="2"/>
              <a:buNone/>
            </a:pPr>
            <a:endParaRPr kumimoji="1" lang="en-US" altLang="ja-JP" dirty="0" smtClean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64AE59-F25B-457C-A5A2-98763563BF92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224187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E5F1F2-78E9-4248-9C3B-00E340C36C00}" type="datetimeFigureOut">
              <a:rPr kumimoji="1" lang="ja-JP" altLang="en-US" smtClean="0"/>
              <a:t>2018/1/19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C821D-9AE4-4B76-9445-C7FC8565427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268010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E5F1F2-78E9-4248-9C3B-00E340C36C00}" type="datetimeFigureOut">
              <a:rPr kumimoji="1" lang="ja-JP" altLang="en-US" smtClean="0"/>
              <a:t>2018/1/19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C821D-9AE4-4B76-9445-C7FC8565427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875786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E5F1F2-78E9-4248-9C3B-00E340C36C00}" type="datetimeFigureOut">
              <a:rPr kumimoji="1" lang="ja-JP" altLang="en-US" smtClean="0"/>
              <a:t>2018/1/19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C821D-9AE4-4B76-9445-C7FC8565427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553776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E5F1F2-78E9-4248-9C3B-00E340C36C00}" type="datetimeFigureOut">
              <a:rPr kumimoji="1" lang="ja-JP" altLang="en-US" smtClean="0"/>
              <a:t>2018/1/19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C821D-9AE4-4B76-9445-C7FC8565427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896032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E5F1F2-78E9-4248-9C3B-00E340C36C00}" type="datetimeFigureOut">
              <a:rPr kumimoji="1" lang="ja-JP" altLang="en-US" smtClean="0"/>
              <a:t>2018/1/19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C821D-9AE4-4B76-9445-C7FC8565427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355541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E5F1F2-78E9-4248-9C3B-00E340C36C00}" type="datetimeFigureOut">
              <a:rPr kumimoji="1" lang="ja-JP" altLang="en-US" smtClean="0"/>
              <a:t>2018/1/19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C821D-9AE4-4B76-9445-C7FC8565427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377385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E5F1F2-78E9-4248-9C3B-00E340C36C00}" type="datetimeFigureOut">
              <a:rPr kumimoji="1" lang="ja-JP" altLang="en-US" smtClean="0"/>
              <a:t>2018/1/19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C821D-9AE4-4B76-9445-C7FC8565427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375254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E5F1F2-78E9-4248-9C3B-00E340C36C00}" type="datetimeFigureOut">
              <a:rPr kumimoji="1" lang="ja-JP" altLang="en-US" smtClean="0"/>
              <a:t>2018/1/19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C821D-9AE4-4B76-9445-C7FC8565427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945933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E5F1F2-78E9-4248-9C3B-00E340C36C00}" type="datetimeFigureOut">
              <a:rPr kumimoji="1" lang="ja-JP" altLang="en-US" smtClean="0"/>
              <a:t>2018/1/19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C821D-9AE4-4B76-9445-C7FC8565427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696845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E5F1F2-78E9-4248-9C3B-00E340C36C00}" type="datetimeFigureOut">
              <a:rPr kumimoji="1" lang="ja-JP" altLang="en-US" smtClean="0"/>
              <a:t>2018/1/19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C821D-9AE4-4B76-9445-C7FC8565427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251124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E5F1F2-78E9-4248-9C3B-00E340C36C00}" type="datetimeFigureOut">
              <a:rPr kumimoji="1" lang="ja-JP" altLang="en-US" smtClean="0"/>
              <a:t>2018/1/19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C821D-9AE4-4B76-9445-C7FC8565427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525876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E5F1F2-78E9-4248-9C3B-00E340C36C00}" type="datetimeFigureOut">
              <a:rPr kumimoji="1" lang="ja-JP" altLang="en-US" smtClean="0"/>
              <a:t>2018/1/19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DC821D-9AE4-4B76-9445-C7FC8565427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291108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3.jpe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テキスト ボックス 48"/>
          <p:cNvSpPr txBox="1"/>
          <p:nvPr/>
        </p:nvSpPr>
        <p:spPr>
          <a:xfrm>
            <a:off x="2893964" y="155598"/>
            <a:ext cx="648721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3200" dirty="0" smtClean="0">
                <a:latin typeface="+mj-ea"/>
                <a:ea typeface="+mj-ea"/>
              </a:rPr>
              <a:t>東扇島ふ頭</a:t>
            </a:r>
            <a:endParaRPr lang="en-US" altLang="ja-JP" sz="3200" dirty="0">
              <a:latin typeface="+mj-ea"/>
              <a:ea typeface="+mj-ea"/>
            </a:endParaRPr>
          </a:p>
        </p:txBody>
      </p:sp>
      <p:sp>
        <p:nvSpPr>
          <p:cNvPr id="50" name="テキスト ボックス 49"/>
          <p:cNvSpPr txBox="1"/>
          <p:nvPr/>
        </p:nvSpPr>
        <p:spPr>
          <a:xfrm>
            <a:off x="7542569" y="314327"/>
            <a:ext cx="3370415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ja-JP" altLang="en-US" dirty="0" smtClean="0">
                <a:latin typeface="+mj-ea"/>
                <a:ea typeface="+mj-ea"/>
              </a:rPr>
              <a:t>川崎市港湾局</a:t>
            </a:r>
            <a:endParaRPr lang="ja-JP" altLang="en-US" dirty="0">
              <a:latin typeface="+mj-ea"/>
              <a:ea typeface="+mj-ea"/>
            </a:endParaRPr>
          </a:p>
        </p:txBody>
      </p:sp>
      <p:sp>
        <p:nvSpPr>
          <p:cNvPr id="51" name="正方形/長方形 50"/>
          <p:cNvSpPr/>
          <p:nvPr/>
        </p:nvSpPr>
        <p:spPr>
          <a:xfrm>
            <a:off x="1524000" y="900940"/>
            <a:ext cx="9144000" cy="45719"/>
          </a:xfrm>
          <a:prstGeom prst="rect">
            <a:avLst/>
          </a:prstGeom>
          <a:gradFill flip="none" rotWithShape="1">
            <a:gsLst>
              <a:gs pos="97000">
                <a:schemeClr val="bg1">
                  <a:lumMod val="95000"/>
                </a:schemeClr>
              </a:gs>
              <a:gs pos="0">
                <a:schemeClr val="accent1">
                  <a:lumMod val="75000"/>
                </a:schemeClr>
              </a:gs>
              <a:gs pos="43500">
                <a:schemeClr val="accent1">
                  <a:lumMod val="40000"/>
                  <a:lumOff val="60000"/>
                </a:schemeClr>
              </a:gs>
              <a:gs pos="26000">
                <a:schemeClr val="accent1">
                  <a:lumMod val="60000"/>
                  <a:lumOff val="40000"/>
                </a:schemeClr>
              </a:gs>
              <a:gs pos="13000">
                <a:schemeClr val="accent1">
                  <a:lumMod val="75000"/>
                </a:schemeClr>
              </a:gs>
              <a:gs pos="83000">
                <a:schemeClr val="accent1">
                  <a:lumMod val="20000"/>
                  <a:lumOff val="80000"/>
                </a:schemeClr>
              </a:gs>
            </a:gsLst>
            <a:lin ang="27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pic>
        <p:nvPicPr>
          <p:cNvPr id="53" name="図 5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80387" y="101433"/>
            <a:ext cx="1291616" cy="756000"/>
          </a:xfrm>
          <a:prstGeom prst="rect">
            <a:avLst/>
          </a:prstGeom>
        </p:spPr>
      </p:pic>
      <p:sp>
        <p:nvSpPr>
          <p:cNvPr id="45" name="テキスト ボックス 44"/>
          <p:cNvSpPr txBox="1"/>
          <p:nvPr/>
        </p:nvSpPr>
        <p:spPr>
          <a:xfrm>
            <a:off x="1561774" y="1013218"/>
            <a:ext cx="30842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6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受入施設</a:t>
            </a:r>
            <a:r>
              <a:rPr lang="en-US" altLang="ja-JP" sz="16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   </a:t>
            </a:r>
            <a:endParaRPr lang="ja-JP" altLang="en-US" sz="1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6" name="テキスト ボックス 45"/>
          <p:cNvSpPr txBox="1">
            <a:spLocks noChangeAspect="1"/>
          </p:cNvSpPr>
          <p:nvPr/>
        </p:nvSpPr>
        <p:spPr>
          <a:xfrm>
            <a:off x="1616740" y="1324057"/>
            <a:ext cx="8915197" cy="160043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128588" indent="-128588">
              <a:buFont typeface="Wingdings" panose="05000000000000000000" pitchFamily="2" charset="2"/>
              <a:buChar char="Ø"/>
            </a:pPr>
            <a:r>
              <a:rPr lang="ja-JP" altLang="en-US" sz="1400" b="1" dirty="0" smtClean="0">
                <a:latin typeface="+mn-ea"/>
              </a:rPr>
              <a:t>岸壁</a:t>
            </a:r>
            <a:r>
              <a:rPr lang="en-US" altLang="ja-JP" sz="1400" b="1" dirty="0" smtClean="0">
                <a:latin typeface="+mn-ea"/>
              </a:rPr>
              <a:t> </a:t>
            </a:r>
            <a:r>
              <a:rPr lang="en-US" altLang="ja-JP" sz="1400" b="1" dirty="0">
                <a:latin typeface="+mn-ea"/>
              </a:rPr>
              <a:t>/ </a:t>
            </a:r>
            <a:r>
              <a:rPr lang="ja-JP" altLang="en-US" sz="1400" b="1" dirty="0" smtClean="0">
                <a:latin typeface="+mn-ea"/>
              </a:rPr>
              <a:t>荷捌き地</a:t>
            </a:r>
            <a:endParaRPr lang="en-US" altLang="ja-JP" sz="1400" b="1" dirty="0">
              <a:latin typeface="+mn-ea"/>
            </a:endParaRPr>
          </a:p>
          <a:p>
            <a:r>
              <a:rPr lang="ja-JP" altLang="en-US" sz="1400" dirty="0" smtClean="0">
                <a:latin typeface="+mn-ea"/>
              </a:rPr>
              <a:t>　 東扇島外貿ふ頭</a:t>
            </a:r>
            <a:r>
              <a:rPr lang="en-US" altLang="ja-JP" sz="1400" dirty="0" smtClean="0">
                <a:latin typeface="+mn-ea"/>
              </a:rPr>
              <a:t>9</a:t>
            </a:r>
            <a:r>
              <a:rPr lang="ja-JP" altLang="en-US" sz="1400" dirty="0" smtClean="0">
                <a:latin typeface="+mn-ea"/>
              </a:rPr>
              <a:t>号</a:t>
            </a:r>
            <a:r>
              <a:rPr lang="ja-JP" altLang="en-US" sz="1400" dirty="0">
                <a:latin typeface="+mn-ea"/>
              </a:rPr>
              <a:t>（</a:t>
            </a:r>
            <a:r>
              <a:rPr lang="ja-JP" altLang="en-US" sz="1400" dirty="0" smtClean="0">
                <a:latin typeface="+mn-ea"/>
              </a:rPr>
              <a:t>及び</a:t>
            </a:r>
            <a:r>
              <a:rPr lang="en-US" altLang="ja-JP" sz="1400" dirty="0" smtClean="0">
                <a:latin typeface="+mn-ea"/>
              </a:rPr>
              <a:t>8</a:t>
            </a:r>
            <a:r>
              <a:rPr lang="ja-JP" altLang="en-US" sz="1400" dirty="0" smtClean="0">
                <a:latin typeface="+mn-ea"/>
              </a:rPr>
              <a:t>号）</a:t>
            </a:r>
            <a:r>
              <a:rPr lang="ja-JP" altLang="en-US" sz="1400" dirty="0">
                <a:latin typeface="+mn-ea"/>
              </a:rPr>
              <a:t>　</a:t>
            </a:r>
          </a:p>
          <a:p>
            <a:r>
              <a:rPr lang="ja-JP" altLang="en-US" sz="1400" dirty="0">
                <a:latin typeface="+mn-ea"/>
              </a:rPr>
              <a:t>　</a:t>
            </a:r>
            <a:r>
              <a:rPr lang="ja-JP" altLang="en-US" sz="1400" dirty="0" smtClean="0">
                <a:latin typeface="+mn-ea"/>
              </a:rPr>
              <a:t> 岸壁</a:t>
            </a:r>
            <a:r>
              <a:rPr lang="ja-JP" altLang="en-US" sz="1400" dirty="0">
                <a:latin typeface="+mn-ea"/>
              </a:rPr>
              <a:t>延長</a:t>
            </a:r>
            <a:r>
              <a:rPr lang="ja-JP" altLang="en-US" sz="1400" dirty="0" smtClean="0">
                <a:latin typeface="+mn-ea"/>
              </a:rPr>
              <a:t>：</a:t>
            </a:r>
            <a:r>
              <a:rPr lang="en-US" altLang="ja-JP" sz="1400" dirty="0" smtClean="0">
                <a:latin typeface="+mn-ea"/>
              </a:rPr>
              <a:t>240m</a:t>
            </a:r>
            <a:r>
              <a:rPr lang="ja-JP" altLang="en-US" sz="1400" dirty="0" err="1" smtClean="0">
                <a:latin typeface="+mn-ea"/>
              </a:rPr>
              <a:t>ｘ</a:t>
            </a:r>
            <a:r>
              <a:rPr lang="en-US" altLang="ja-JP" sz="1400" dirty="0" smtClean="0">
                <a:latin typeface="+mn-ea"/>
              </a:rPr>
              <a:t>2</a:t>
            </a:r>
            <a:r>
              <a:rPr lang="ja-JP" altLang="en-US" sz="1400" dirty="0" err="1" smtClean="0">
                <a:latin typeface="+mn-ea"/>
              </a:rPr>
              <a:t>、</a:t>
            </a:r>
            <a:r>
              <a:rPr lang="ja-JP" altLang="en-US" sz="1400" dirty="0">
                <a:latin typeface="+mn-ea"/>
              </a:rPr>
              <a:t>水深</a:t>
            </a:r>
            <a:r>
              <a:rPr lang="ja-JP" altLang="en-US" sz="1400" dirty="0" smtClean="0">
                <a:latin typeface="+mn-ea"/>
              </a:rPr>
              <a:t>：</a:t>
            </a:r>
            <a:r>
              <a:rPr lang="en-US" altLang="ja-JP" sz="1400" dirty="0" smtClean="0">
                <a:latin typeface="+mn-ea"/>
              </a:rPr>
              <a:t>12m</a:t>
            </a:r>
            <a:r>
              <a:rPr lang="ja-JP" altLang="en-US" sz="1400" dirty="0">
                <a:latin typeface="+mn-ea"/>
              </a:rPr>
              <a:t>　</a:t>
            </a:r>
            <a:endParaRPr lang="en-US" altLang="ja-JP" sz="1400" dirty="0">
              <a:latin typeface="+mn-ea"/>
            </a:endParaRPr>
          </a:p>
          <a:p>
            <a:r>
              <a:rPr lang="ja-JP" altLang="en-US" sz="1400" dirty="0">
                <a:latin typeface="+mn-ea"/>
              </a:rPr>
              <a:t>　</a:t>
            </a:r>
            <a:r>
              <a:rPr lang="ja-JP" altLang="en-US" sz="1400" dirty="0" smtClean="0">
                <a:latin typeface="+mn-ea"/>
              </a:rPr>
              <a:t> 貨物用</a:t>
            </a:r>
            <a:r>
              <a:rPr lang="ja-JP" altLang="en-US" sz="1400" dirty="0">
                <a:latin typeface="+mn-ea"/>
              </a:rPr>
              <a:t>ふ頭</a:t>
            </a:r>
            <a:r>
              <a:rPr lang="ja-JP" altLang="en-US" sz="1400" dirty="0" smtClean="0">
                <a:latin typeface="+mn-ea"/>
              </a:rPr>
              <a:t>。 国際</a:t>
            </a:r>
            <a:r>
              <a:rPr lang="ja-JP" altLang="en-US" sz="1400" dirty="0">
                <a:latin typeface="+mn-ea"/>
              </a:rPr>
              <a:t>客船ターミナルはありませんが</a:t>
            </a:r>
            <a:r>
              <a:rPr lang="ja-JP" altLang="en-US" sz="1400" dirty="0" smtClean="0">
                <a:latin typeface="+mn-ea"/>
              </a:rPr>
              <a:t>、</a:t>
            </a:r>
            <a:endParaRPr lang="en-US" altLang="ja-JP" sz="1400" dirty="0" smtClean="0">
              <a:latin typeface="+mn-ea"/>
            </a:endParaRPr>
          </a:p>
          <a:p>
            <a:r>
              <a:rPr lang="ja-JP" altLang="en-US" sz="1400" dirty="0">
                <a:latin typeface="+mn-ea"/>
              </a:rPr>
              <a:t>　 </a:t>
            </a:r>
            <a:r>
              <a:rPr lang="ja-JP" altLang="en-US" sz="1400" dirty="0" smtClean="0">
                <a:latin typeface="+mn-ea"/>
              </a:rPr>
              <a:t>広い</a:t>
            </a:r>
            <a:r>
              <a:rPr lang="ja-JP" altLang="en-US" sz="1400" dirty="0">
                <a:latin typeface="+mn-ea"/>
              </a:rPr>
              <a:t>荷さばき地があります（それぞれ</a:t>
            </a:r>
            <a:r>
              <a:rPr lang="en-US" altLang="ja-JP" sz="1400" dirty="0" smtClean="0">
                <a:latin typeface="+mn-ea"/>
              </a:rPr>
              <a:t>240m×80m</a:t>
            </a:r>
            <a:r>
              <a:rPr lang="ja-JP" altLang="en-US" sz="1400" dirty="0" smtClean="0">
                <a:latin typeface="+mn-ea"/>
              </a:rPr>
              <a:t>）</a:t>
            </a:r>
            <a:endParaRPr lang="ja-JP" altLang="en-US" sz="1400" dirty="0">
              <a:latin typeface="+mn-ea"/>
            </a:endParaRPr>
          </a:p>
          <a:p>
            <a:pPr marL="128588" indent="-128588">
              <a:buFont typeface="Wingdings" panose="05000000000000000000" pitchFamily="2" charset="2"/>
              <a:buChar char="Ø"/>
            </a:pPr>
            <a:r>
              <a:rPr lang="ja-JP" altLang="en-US" sz="1400" b="1" dirty="0">
                <a:latin typeface="+mn-ea"/>
              </a:rPr>
              <a:t>補完機能（バス待機所等）</a:t>
            </a:r>
          </a:p>
          <a:p>
            <a:r>
              <a:rPr lang="ja-JP" altLang="en-US" sz="1400" dirty="0" smtClean="0">
                <a:latin typeface="+mn-ea"/>
              </a:rPr>
              <a:t>　</a:t>
            </a:r>
            <a:r>
              <a:rPr lang="ja-JP" altLang="en-US" sz="1400" dirty="0" smtClean="0">
                <a:latin typeface="+mn-ea"/>
              </a:rPr>
              <a:t> 川崎市</a:t>
            </a:r>
            <a:r>
              <a:rPr lang="ja-JP" altLang="en-US" sz="1400" dirty="0" smtClean="0">
                <a:latin typeface="+mn-ea"/>
              </a:rPr>
              <a:t>港湾振興会館「川崎マリエン」、東扇島東公園・東駐車場</a:t>
            </a:r>
            <a:r>
              <a:rPr lang="ja-JP" altLang="en-US" sz="1400" dirty="0">
                <a:latin typeface="+mn-ea"/>
              </a:rPr>
              <a:t>　　　</a:t>
            </a:r>
          </a:p>
        </p:txBody>
      </p:sp>
      <p:grpSp>
        <p:nvGrpSpPr>
          <p:cNvPr id="9" name="グループ化 8"/>
          <p:cNvGrpSpPr/>
          <p:nvPr/>
        </p:nvGrpSpPr>
        <p:grpSpPr>
          <a:xfrm>
            <a:off x="850196" y="2927468"/>
            <a:ext cx="9843204" cy="3780000"/>
            <a:chOff x="824796" y="2849798"/>
            <a:chExt cx="9843204" cy="3780000"/>
          </a:xfrm>
        </p:grpSpPr>
        <p:grpSp>
          <p:nvGrpSpPr>
            <p:cNvPr id="4" name="グループ化 3"/>
            <p:cNvGrpSpPr/>
            <p:nvPr/>
          </p:nvGrpSpPr>
          <p:grpSpPr>
            <a:xfrm>
              <a:off x="824796" y="2849798"/>
              <a:ext cx="9843204" cy="3780000"/>
              <a:chOff x="551162" y="2902628"/>
              <a:chExt cx="9843204" cy="3780000"/>
            </a:xfrm>
          </p:grpSpPr>
          <p:pic>
            <p:nvPicPr>
              <p:cNvPr id="3" name="図 2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51162" y="2902628"/>
                <a:ext cx="9186842" cy="3780000"/>
              </a:xfrm>
              <a:prstGeom prst="rect">
                <a:avLst/>
              </a:prstGeom>
            </p:spPr>
          </p:pic>
          <p:sp>
            <p:nvSpPr>
              <p:cNvPr id="14" name="角丸四角形 1"/>
              <p:cNvSpPr>
                <a:spLocks noChangeAspect="1"/>
              </p:cNvSpPr>
              <p:nvPr/>
            </p:nvSpPr>
            <p:spPr>
              <a:xfrm>
                <a:off x="8064602" y="6023519"/>
                <a:ext cx="753544" cy="108000"/>
              </a:xfrm>
              <a:custGeom>
                <a:avLst/>
                <a:gdLst>
                  <a:gd name="connsiteX0" fmla="*/ 0 w 722376"/>
                  <a:gd name="connsiteY0" fmla="*/ 38637 h 231820"/>
                  <a:gd name="connsiteX1" fmla="*/ 38637 w 722376"/>
                  <a:gd name="connsiteY1" fmla="*/ 0 h 231820"/>
                  <a:gd name="connsiteX2" fmla="*/ 683739 w 722376"/>
                  <a:gd name="connsiteY2" fmla="*/ 0 h 231820"/>
                  <a:gd name="connsiteX3" fmla="*/ 722376 w 722376"/>
                  <a:gd name="connsiteY3" fmla="*/ 38637 h 231820"/>
                  <a:gd name="connsiteX4" fmla="*/ 722376 w 722376"/>
                  <a:gd name="connsiteY4" fmla="*/ 193183 h 231820"/>
                  <a:gd name="connsiteX5" fmla="*/ 683739 w 722376"/>
                  <a:gd name="connsiteY5" fmla="*/ 231820 h 231820"/>
                  <a:gd name="connsiteX6" fmla="*/ 38637 w 722376"/>
                  <a:gd name="connsiteY6" fmla="*/ 231820 h 231820"/>
                  <a:gd name="connsiteX7" fmla="*/ 0 w 722376"/>
                  <a:gd name="connsiteY7" fmla="*/ 193183 h 231820"/>
                  <a:gd name="connsiteX8" fmla="*/ 0 w 722376"/>
                  <a:gd name="connsiteY8" fmla="*/ 38637 h 231820"/>
                  <a:gd name="connsiteX0" fmla="*/ 0 w 722376"/>
                  <a:gd name="connsiteY0" fmla="*/ 38637 h 231820"/>
                  <a:gd name="connsiteX1" fmla="*/ 38637 w 722376"/>
                  <a:gd name="connsiteY1" fmla="*/ 0 h 231820"/>
                  <a:gd name="connsiteX2" fmla="*/ 683739 w 722376"/>
                  <a:gd name="connsiteY2" fmla="*/ 0 h 231820"/>
                  <a:gd name="connsiteX3" fmla="*/ 722376 w 722376"/>
                  <a:gd name="connsiteY3" fmla="*/ 95787 h 231820"/>
                  <a:gd name="connsiteX4" fmla="*/ 722376 w 722376"/>
                  <a:gd name="connsiteY4" fmla="*/ 193183 h 231820"/>
                  <a:gd name="connsiteX5" fmla="*/ 683739 w 722376"/>
                  <a:gd name="connsiteY5" fmla="*/ 231820 h 231820"/>
                  <a:gd name="connsiteX6" fmla="*/ 38637 w 722376"/>
                  <a:gd name="connsiteY6" fmla="*/ 231820 h 231820"/>
                  <a:gd name="connsiteX7" fmla="*/ 0 w 722376"/>
                  <a:gd name="connsiteY7" fmla="*/ 193183 h 231820"/>
                  <a:gd name="connsiteX8" fmla="*/ 0 w 722376"/>
                  <a:gd name="connsiteY8" fmla="*/ 38637 h 231820"/>
                  <a:gd name="connsiteX0" fmla="*/ 0 w 722376"/>
                  <a:gd name="connsiteY0" fmla="*/ 38637 h 231820"/>
                  <a:gd name="connsiteX1" fmla="*/ 38637 w 722376"/>
                  <a:gd name="connsiteY1" fmla="*/ 0 h 231820"/>
                  <a:gd name="connsiteX2" fmla="*/ 683739 w 722376"/>
                  <a:gd name="connsiteY2" fmla="*/ 0 h 231820"/>
                  <a:gd name="connsiteX3" fmla="*/ 722376 w 722376"/>
                  <a:gd name="connsiteY3" fmla="*/ 95787 h 231820"/>
                  <a:gd name="connsiteX4" fmla="*/ 722376 w 722376"/>
                  <a:gd name="connsiteY4" fmla="*/ 155083 h 231820"/>
                  <a:gd name="connsiteX5" fmla="*/ 683739 w 722376"/>
                  <a:gd name="connsiteY5" fmla="*/ 231820 h 231820"/>
                  <a:gd name="connsiteX6" fmla="*/ 38637 w 722376"/>
                  <a:gd name="connsiteY6" fmla="*/ 231820 h 231820"/>
                  <a:gd name="connsiteX7" fmla="*/ 0 w 722376"/>
                  <a:gd name="connsiteY7" fmla="*/ 193183 h 231820"/>
                  <a:gd name="connsiteX8" fmla="*/ 0 w 722376"/>
                  <a:gd name="connsiteY8" fmla="*/ 38637 h 231820"/>
                  <a:gd name="connsiteX0" fmla="*/ 0 w 766826"/>
                  <a:gd name="connsiteY0" fmla="*/ 38637 h 231820"/>
                  <a:gd name="connsiteX1" fmla="*/ 38637 w 766826"/>
                  <a:gd name="connsiteY1" fmla="*/ 0 h 231820"/>
                  <a:gd name="connsiteX2" fmla="*/ 683739 w 766826"/>
                  <a:gd name="connsiteY2" fmla="*/ 0 h 231820"/>
                  <a:gd name="connsiteX3" fmla="*/ 766826 w 766826"/>
                  <a:gd name="connsiteY3" fmla="*/ 121187 h 231820"/>
                  <a:gd name="connsiteX4" fmla="*/ 722376 w 766826"/>
                  <a:gd name="connsiteY4" fmla="*/ 155083 h 231820"/>
                  <a:gd name="connsiteX5" fmla="*/ 683739 w 766826"/>
                  <a:gd name="connsiteY5" fmla="*/ 231820 h 231820"/>
                  <a:gd name="connsiteX6" fmla="*/ 38637 w 766826"/>
                  <a:gd name="connsiteY6" fmla="*/ 231820 h 231820"/>
                  <a:gd name="connsiteX7" fmla="*/ 0 w 766826"/>
                  <a:gd name="connsiteY7" fmla="*/ 193183 h 231820"/>
                  <a:gd name="connsiteX8" fmla="*/ 0 w 766826"/>
                  <a:gd name="connsiteY8" fmla="*/ 38637 h 231820"/>
                  <a:gd name="connsiteX0" fmla="*/ 0 w 766826"/>
                  <a:gd name="connsiteY0" fmla="*/ 38637 h 231820"/>
                  <a:gd name="connsiteX1" fmla="*/ 38637 w 766826"/>
                  <a:gd name="connsiteY1" fmla="*/ 0 h 231820"/>
                  <a:gd name="connsiteX2" fmla="*/ 683739 w 766826"/>
                  <a:gd name="connsiteY2" fmla="*/ 0 h 231820"/>
                  <a:gd name="connsiteX3" fmla="*/ 766826 w 766826"/>
                  <a:gd name="connsiteY3" fmla="*/ 121187 h 231820"/>
                  <a:gd name="connsiteX4" fmla="*/ 760476 w 766826"/>
                  <a:gd name="connsiteY4" fmla="*/ 161433 h 231820"/>
                  <a:gd name="connsiteX5" fmla="*/ 683739 w 766826"/>
                  <a:gd name="connsiteY5" fmla="*/ 231820 h 231820"/>
                  <a:gd name="connsiteX6" fmla="*/ 38637 w 766826"/>
                  <a:gd name="connsiteY6" fmla="*/ 231820 h 231820"/>
                  <a:gd name="connsiteX7" fmla="*/ 0 w 766826"/>
                  <a:gd name="connsiteY7" fmla="*/ 193183 h 231820"/>
                  <a:gd name="connsiteX8" fmla="*/ 0 w 766826"/>
                  <a:gd name="connsiteY8" fmla="*/ 38637 h 231820"/>
                  <a:gd name="connsiteX0" fmla="*/ 0 w 766826"/>
                  <a:gd name="connsiteY0" fmla="*/ 38637 h 231820"/>
                  <a:gd name="connsiteX1" fmla="*/ 38637 w 766826"/>
                  <a:gd name="connsiteY1" fmla="*/ 0 h 231820"/>
                  <a:gd name="connsiteX2" fmla="*/ 683739 w 766826"/>
                  <a:gd name="connsiteY2" fmla="*/ 0 h 231820"/>
                  <a:gd name="connsiteX3" fmla="*/ 766826 w 766826"/>
                  <a:gd name="connsiteY3" fmla="*/ 121187 h 231820"/>
                  <a:gd name="connsiteX4" fmla="*/ 766826 w 766826"/>
                  <a:gd name="connsiteY4" fmla="*/ 123333 h 231820"/>
                  <a:gd name="connsiteX5" fmla="*/ 683739 w 766826"/>
                  <a:gd name="connsiteY5" fmla="*/ 231820 h 231820"/>
                  <a:gd name="connsiteX6" fmla="*/ 38637 w 766826"/>
                  <a:gd name="connsiteY6" fmla="*/ 231820 h 231820"/>
                  <a:gd name="connsiteX7" fmla="*/ 0 w 766826"/>
                  <a:gd name="connsiteY7" fmla="*/ 193183 h 231820"/>
                  <a:gd name="connsiteX8" fmla="*/ 0 w 766826"/>
                  <a:gd name="connsiteY8" fmla="*/ 38637 h 231820"/>
                  <a:gd name="connsiteX0" fmla="*/ 0 w 785876"/>
                  <a:gd name="connsiteY0" fmla="*/ 38637 h 231820"/>
                  <a:gd name="connsiteX1" fmla="*/ 38637 w 785876"/>
                  <a:gd name="connsiteY1" fmla="*/ 0 h 231820"/>
                  <a:gd name="connsiteX2" fmla="*/ 683739 w 785876"/>
                  <a:gd name="connsiteY2" fmla="*/ 0 h 231820"/>
                  <a:gd name="connsiteX3" fmla="*/ 766826 w 785876"/>
                  <a:gd name="connsiteY3" fmla="*/ 121187 h 231820"/>
                  <a:gd name="connsiteX4" fmla="*/ 785876 w 785876"/>
                  <a:gd name="connsiteY4" fmla="*/ 116983 h 231820"/>
                  <a:gd name="connsiteX5" fmla="*/ 683739 w 785876"/>
                  <a:gd name="connsiteY5" fmla="*/ 231820 h 231820"/>
                  <a:gd name="connsiteX6" fmla="*/ 38637 w 785876"/>
                  <a:gd name="connsiteY6" fmla="*/ 231820 h 231820"/>
                  <a:gd name="connsiteX7" fmla="*/ 0 w 785876"/>
                  <a:gd name="connsiteY7" fmla="*/ 193183 h 231820"/>
                  <a:gd name="connsiteX8" fmla="*/ 0 w 785876"/>
                  <a:gd name="connsiteY8" fmla="*/ 38637 h 231820"/>
                  <a:gd name="connsiteX0" fmla="*/ 0 w 855726"/>
                  <a:gd name="connsiteY0" fmla="*/ 38637 h 231820"/>
                  <a:gd name="connsiteX1" fmla="*/ 38637 w 855726"/>
                  <a:gd name="connsiteY1" fmla="*/ 0 h 231820"/>
                  <a:gd name="connsiteX2" fmla="*/ 683739 w 855726"/>
                  <a:gd name="connsiteY2" fmla="*/ 0 h 231820"/>
                  <a:gd name="connsiteX3" fmla="*/ 766826 w 855726"/>
                  <a:gd name="connsiteY3" fmla="*/ 121187 h 231820"/>
                  <a:gd name="connsiteX4" fmla="*/ 855726 w 855726"/>
                  <a:gd name="connsiteY4" fmla="*/ 129683 h 231820"/>
                  <a:gd name="connsiteX5" fmla="*/ 683739 w 855726"/>
                  <a:gd name="connsiteY5" fmla="*/ 231820 h 231820"/>
                  <a:gd name="connsiteX6" fmla="*/ 38637 w 855726"/>
                  <a:gd name="connsiteY6" fmla="*/ 231820 h 231820"/>
                  <a:gd name="connsiteX7" fmla="*/ 0 w 855726"/>
                  <a:gd name="connsiteY7" fmla="*/ 193183 h 231820"/>
                  <a:gd name="connsiteX8" fmla="*/ 0 w 855726"/>
                  <a:gd name="connsiteY8" fmla="*/ 38637 h 231820"/>
                  <a:gd name="connsiteX0" fmla="*/ 0 w 855726"/>
                  <a:gd name="connsiteY0" fmla="*/ 38637 h 231820"/>
                  <a:gd name="connsiteX1" fmla="*/ 38637 w 855726"/>
                  <a:gd name="connsiteY1" fmla="*/ 0 h 231820"/>
                  <a:gd name="connsiteX2" fmla="*/ 683739 w 855726"/>
                  <a:gd name="connsiteY2" fmla="*/ 0 h 231820"/>
                  <a:gd name="connsiteX3" fmla="*/ 779526 w 855726"/>
                  <a:gd name="connsiteY3" fmla="*/ 89437 h 231820"/>
                  <a:gd name="connsiteX4" fmla="*/ 855726 w 855726"/>
                  <a:gd name="connsiteY4" fmla="*/ 129683 h 231820"/>
                  <a:gd name="connsiteX5" fmla="*/ 683739 w 855726"/>
                  <a:gd name="connsiteY5" fmla="*/ 231820 h 231820"/>
                  <a:gd name="connsiteX6" fmla="*/ 38637 w 855726"/>
                  <a:gd name="connsiteY6" fmla="*/ 231820 h 231820"/>
                  <a:gd name="connsiteX7" fmla="*/ 0 w 855726"/>
                  <a:gd name="connsiteY7" fmla="*/ 193183 h 231820"/>
                  <a:gd name="connsiteX8" fmla="*/ 0 w 855726"/>
                  <a:gd name="connsiteY8" fmla="*/ 38637 h 231820"/>
                  <a:gd name="connsiteX0" fmla="*/ 0 w 785876"/>
                  <a:gd name="connsiteY0" fmla="*/ 38637 h 231820"/>
                  <a:gd name="connsiteX1" fmla="*/ 38637 w 785876"/>
                  <a:gd name="connsiteY1" fmla="*/ 0 h 231820"/>
                  <a:gd name="connsiteX2" fmla="*/ 683739 w 785876"/>
                  <a:gd name="connsiteY2" fmla="*/ 0 h 231820"/>
                  <a:gd name="connsiteX3" fmla="*/ 779526 w 785876"/>
                  <a:gd name="connsiteY3" fmla="*/ 89437 h 231820"/>
                  <a:gd name="connsiteX4" fmla="*/ 785876 w 785876"/>
                  <a:gd name="connsiteY4" fmla="*/ 148733 h 231820"/>
                  <a:gd name="connsiteX5" fmla="*/ 683739 w 785876"/>
                  <a:gd name="connsiteY5" fmla="*/ 231820 h 231820"/>
                  <a:gd name="connsiteX6" fmla="*/ 38637 w 785876"/>
                  <a:gd name="connsiteY6" fmla="*/ 231820 h 231820"/>
                  <a:gd name="connsiteX7" fmla="*/ 0 w 785876"/>
                  <a:gd name="connsiteY7" fmla="*/ 193183 h 231820"/>
                  <a:gd name="connsiteX8" fmla="*/ 0 w 785876"/>
                  <a:gd name="connsiteY8" fmla="*/ 38637 h 231820"/>
                  <a:gd name="connsiteX0" fmla="*/ 0 w 785876"/>
                  <a:gd name="connsiteY0" fmla="*/ 38637 h 231820"/>
                  <a:gd name="connsiteX1" fmla="*/ 38637 w 785876"/>
                  <a:gd name="connsiteY1" fmla="*/ 0 h 231820"/>
                  <a:gd name="connsiteX2" fmla="*/ 683739 w 785876"/>
                  <a:gd name="connsiteY2" fmla="*/ 0 h 231820"/>
                  <a:gd name="connsiteX3" fmla="*/ 784288 w 785876"/>
                  <a:gd name="connsiteY3" fmla="*/ 84674 h 231820"/>
                  <a:gd name="connsiteX4" fmla="*/ 785876 w 785876"/>
                  <a:gd name="connsiteY4" fmla="*/ 148733 h 231820"/>
                  <a:gd name="connsiteX5" fmla="*/ 683739 w 785876"/>
                  <a:gd name="connsiteY5" fmla="*/ 231820 h 231820"/>
                  <a:gd name="connsiteX6" fmla="*/ 38637 w 785876"/>
                  <a:gd name="connsiteY6" fmla="*/ 231820 h 231820"/>
                  <a:gd name="connsiteX7" fmla="*/ 0 w 785876"/>
                  <a:gd name="connsiteY7" fmla="*/ 193183 h 231820"/>
                  <a:gd name="connsiteX8" fmla="*/ 0 w 785876"/>
                  <a:gd name="connsiteY8" fmla="*/ 38637 h 231820"/>
                  <a:gd name="connsiteX0" fmla="*/ 0 w 785876"/>
                  <a:gd name="connsiteY0" fmla="*/ 38637 h 231820"/>
                  <a:gd name="connsiteX1" fmla="*/ 38637 w 785876"/>
                  <a:gd name="connsiteY1" fmla="*/ 0 h 231820"/>
                  <a:gd name="connsiteX2" fmla="*/ 683739 w 785876"/>
                  <a:gd name="connsiteY2" fmla="*/ 0 h 231820"/>
                  <a:gd name="connsiteX3" fmla="*/ 784288 w 785876"/>
                  <a:gd name="connsiteY3" fmla="*/ 84674 h 231820"/>
                  <a:gd name="connsiteX4" fmla="*/ 785876 w 785876"/>
                  <a:gd name="connsiteY4" fmla="*/ 148733 h 231820"/>
                  <a:gd name="connsiteX5" fmla="*/ 683739 w 785876"/>
                  <a:gd name="connsiteY5" fmla="*/ 231820 h 231820"/>
                  <a:gd name="connsiteX6" fmla="*/ 38637 w 785876"/>
                  <a:gd name="connsiteY6" fmla="*/ 231820 h 231820"/>
                  <a:gd name="connsiteX7" fmla="*/ 0 w 785876"/>
                  <a:gd name="connsiteY7" fmla="*/ 193183 h 231820"/>
                  <a:gd name="connsiteX8" fmla="*/ 0 w 785876"/>
                  <a:gd name="connsiteY8" fmla="*/ 38637 h 2318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85876" h="231820">
                    <a:moveTo>
                      <a:pt x="0" y="38637"/>
                    </a:moveTo>
                    <a:cubicBezTo>
                      <a:pt x="0" y="17298"/>
                      <a:pt x="17298" y="0"/>
                      <a:pt x="38637" y="0"/>
                    </a:cubicBezTo>
                    <a:lnTo>
                      <a:pt x="683739" y="0"/>
                    </a:lnTo>
                    <a:cubicBezTo>
                      <a:pt x="705078" y="0"/>
                      <a:pt x="784288" y="63335"/>
                      <a:pt x="784288" y="84674"/>
                    </a:cubicBezTo>
                    <a:cubicBezTo>
                      <a:pt x="784817" y="106027"/>
                      <a:pt x="785347" y="127380"/>
                      <a:pt x="785876" y="148733"/>
                    </a:cubicBezTo>
                    <a:cubicBezTo>
                      <a:pt x="785876" y="170072"/>
                      <a:pt x="705078" y="231820"/>
                      <a:pt x="683739" y="231820"/>
                    </a:cubicBezTo>
                    <a:lnTo>
                      <a:pt x="38637" y="231820"/>
                    </a:lnTo>
                    <a:cubicBezTo>
                      <a:pt x="17298" y="231820"/>
                      <a:pt x="0" y="214522"/>
                      <a:pt x="0" y="193183"/>
                    </a:cubicBezTo>
                    <a:lnTo>
                      <a:pt x="0" y="38637"/>
                    </a:ln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952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sz="1350"/>
              </a:p>
            </p:txBody>
          </p:sp>
          <p:sp>
            <p:nvSpPr>
              <p:cNvPr id="43" name="テキスト ボックス 42"/>
              <p:cNvSpPr txBox="1"/>
              <p:nvPr/>
            </p:nvSpPr>
            <p:spPr>
              <a:xfrm>
                <a:off x="8103852" y="6224029"/>
                <a:ext cx="1427534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ja-JP" altLang="en-US" sz="1200" b="1" dirty="0" smtClean="0">
                    <a:latin typeface="+mn-ea"/>
                  </a:rPr>
                  <a:t>停泊場所</a:t>
                </a:r>
                <a:endParaRPr lang="en-US" altLang="ja-JP" sz="1200" b="1" dirty="0" smtClean="0">
                  <a:latin typeface="+mn-ea"/>
                </a:endParaRPr>
              </a:p>
            </p:txBody>
          </p:sp>
          <p:sp>
            <p:nvSpPr>
              <p:cNvPr id="29" name="テキスト ボックス 28"/>
              <p:cNvSpPr txBox="1"/>
              <p:nvPr/>
            </p:nvSpPr>
            <p:spPr>
              <a:xfrm>
                <a:off x="1312397" y="4340576"/>
                <a:ext cx="1404500" cy="2539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ja-JP" sz="1050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〔</a:t>
                </a:r>
                <a:r>
                  <a:rPr lang="ja-JP" altLang="en-US" sz="1050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東扇島</a:t>
                </a:r>
                <a:r>
                  <a:rPr lang="en-US" altLang="ja-JP" sz="1050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〕</a:t>
                </a:r>
                <a:endParaRPr lang="ja-JP" altLang="en-US" sz="1050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cxnSp>
            <p:nvCxnSpPr>
              <p:cNvPr id="39" name="直線コネクタ 38"/>
              <p:cNvCxnSpPr/>
              <p:nvPr/>
            </p:nvCxnSpPr>
            <p:spPr>
              <a:xfrm flipH="1">
                <a:off x="9073052" y="3865311"/>
                <a:ext cx="290490" cy="445609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" name="正方形/長方形 7"/>
              <p:cNvSpPr/>
              <p:nvPr/>
            </p:nvSpPr>
            <p:spPr>
              <a:xfrm>
                <a:off x="5708672" y="4792628"/>
                <a:ext cx="404132" cy="618994"/>
              </a:xfrm>
              <a:prstGeom prst="rect">
                <a:avLst/>
              </a:prstGeom>
              <a:solidFill>
                <a:srgbClr val="FF0000">
                  <a:alpha val="50000"/>
                </a:srgbClr>
              </a:solidFill>
              <a:ln w="19050">
                <a:solidFill>
                  <a:srgbClr val="FF0000"/>
                </a:solidFill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sz="1350"/>
              </a:p>
            </p:txBody>
          </p:sp>
          <p:sp>
            <p:nvSpPr>
              <p:cNvPr id="5" name="四角形吹き出し 4"/>
              <p:cNvSpPr/>
              <p:nvPr/>
            </p:nvSpPr>
            <p:spPr>
              <a:xfrm>
                <a:off x="7770132" y="5016537"/>
                <a:ext cx="1458231" cy="372902"/>
              </a:xfrm>
              <a:prstGeom prst="wedgeRectCallout">
                <a:avLst>
                  <a:gd name="adj1" fmla="val 42381"/>
                  <a:gd name="adj2" fmla="val -93830"/>
                </a:avLst>
              </a:prstGeom>
              <a:solidFill>
                <a:schemeClr val="bg1"/>
              </a:solidFill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sz="1350"/>
              </a:p>
            </p:txBody>
          </p:sp>
          <p:sp>
            <p:nvSpPr>
              <p:cNvPr id="31" name="円/楕円 30"/>
              <p:cNvSpPr/>
              <p:nvPr/>
            </p:nvSpPr>
            <p:spPr>
              <a:xfrm rot="1414217">
                <a:off x="8123072" y="4136816"/>
                <a:ext cx="1246477" cy="468600"/>
              </a:xfrm>
              <a:prstGeom prst="ellipse">
                <a:avLst/>
              </a:prstGeom>
              <a:solidFill>
                <a:srgbClr val="FF0000">
                  <a:alpha val="60000"/>
                </a:srgbClr>
              </a:solidFill>
              <a:ln w="19050">
                <a:solidFill>
                  <a:srgbClr val="FF0000"/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ja-JP" altLang="en-US" sz="1200" b="1" dirty="0" smtClean="0">
                    <a:latin typeface="+mj-ea"/>
                    <a:ea typeface="+mj-ea"/>
                  </a:rPr>
                  <a:t>東公園</a:t>
                </a:r>
                <a:endParaRPr lang="ja-JP" altLang="en-US" sz="1200" b="1" dirty="0">
                  <a:latin typeface="+mj-ea"/>
                  <a:ea typeface="+mj-ea"/>
                </a:endParaRPr>
              </a:p>
            </p:txBody>
          </p:sp>
          <p:sp>
            <p:nvSpPr>
              <p:cNvPr id="32" name="正方形/長方形 31"/>
              <p:cNvSpPr/>
              <p:nvPr/>
            </p:nvSpPr>
            <p:spPr>
              <a:xfrm flipV="1">
                <a:off x="8817150" y="4745127"/>
                <a:ext cx="774987" cy="143469"/>
              </a:xfrm>
              <a:prstGeom prst="rect">
                <a:avLst/>
              </a:prstGeom>
              <a:solidFill>
                <a:srgbClr val="FF0000">
                  <a:alpha val="50000"/>
                </a:srgbClr>
              </a:solidFill>
              <a:ln w="19050">
                <a:solidFill>
                  <a:srgbClr val="FF0000"/>
                </a:solidFill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sz="1600"/>
              </a:p>
            </p:txBody>
          </p:sp>
          <p:sp>
            <p:nvSpPr>
              <p:cNvPr id="35" name="テキスト ボックス 34"/>
              <p:cNvSpPr txBox="1"/>
              <p:nvPr/>
            </p:nvSpPr>
            <p:spPr>
              <a:xfrm>
                <a:off x="7752728" y="5102103"/>
                <a:ext cx="1523737" cy="184666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 anchorCtr="1">
                <a:spAutoFit/>
              </a:bodyPr>
              <a:lstStyle/>
              <a:p>
                <a:r>
                  <a:rPr lang="ja-JP" altLang="en-US" sz="1200" b="1" dirty="0" smtClean="0">
                    <a:latin typeface="+mj-ea"/>
                    <a:ea typeface="+mj-ea"/>
                  </a:rPr>
                  <a:t>東駐車場</a:t>
                </a:r>
                <a:endParaRPr lang="ja-JP" altLang="en-US" sz="1200" b="1" dirty="0">
                  <a:latin typeface="+mj-ea"/>
                  <a:ea typeface="+mj-ea"/>
                </a:endParaRPr>
              </a:p>
            </p:txBody>
          </p:sp>
          <p:sp>
            <p:nvSpPr>
              <p:cNvPr id="33" name="テキスト ボックス 32"/>
              <p:cNvSpPr txBox="1"/>
              <p:nvPr/>
            </p:nvSpPr>
            <p:spPr>
              <a:xfrm>
                <a:off x="8817150" y="3658465"/>
                <a:ext cx="1577216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ja-JP" altLang="en-US" sz="1200" b="1" dirty="0" smtClean="0">
                    <a:latin typeface="+mn-ea"/>
                  </a:rPr>
                  <a:t>バス待機場所</a:t>
                </a:r>
                <a:endParaRPr lang="ja-JP" altLang="en-US" sz="1200" b="1" dirty="0">
                  <a:latin typeface="+mn-ea"/>
                </a:endParaRPr>
              </a:p>
            </p:txBody>
          </p:sp>
          <p:sp>
            <p:nvSpPr>
              <p:cNvPr id="55" name="四角形吹き出し 54"/>
              <p:cNvSpPr/>
              <p:nvPr/>
            </p:nvSpPr>
            <p:spPr>
              <a:xfrm>
                <a:off x="4175476" y="4594492"/>
                <a:ext cx="1458231" cy="372902"/>
              </a:xfrm>
              <a:prstGeom prst="wedgeRectCallout">
                <a:avLst>
                  <a:gd name="adj1" fmla="val 64569"/>
                  <a:gd name="adj2" fmla="val 98567"/>
                </a:avLst>
              </a:prstGeom>
              <a:solidFill>
                <a:schemeClr val="bg1"/>
              </a:solidFill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sz="1350"/>
              </a:p>
            </p:txBody>
          </p:sp>
          <p:sp>
            <p:nvSpPr>
              <p:cNvPr id="48" name="テキスト ボックス 47"/>
              <p:cNvSpPr txBox="1"/>
              <p:nvPr/>
            </p:nvSpPr>
            <p:spPr>
              <a:xfrm>
                <a:off x="5197770" y="5791963"/>
                <a:ext cx="4791049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ja-JP" sz="1000" b="1" dirty="0">
                    <a:solidFill>
                      <a:schemeClr val="accent6">
                        <a:lumMod val="50000"/>
                      </a:schemeClr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3</a:t>
                </a:r>
                <a:r>
                  <a:rPr lang="ja-JP" altLang="en-US" sz="1000" b="1" dirty="0">
                    <a:solidFill>
                      <a:schemeClr val="accent6">
                        <a:lumMod val="50000"/>
                      </a:schemeClr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 　  　 </a:t>
                </a:r>
                <a:r>
                  <a:rPr lang="en-US" altLang="ja-JP" sz="1000" b="1" dirty="0">
                    <a:solidFill>
                      <a:schemeClr val="accent6">
                        <a:lumMod val="50000"/>
                      </a:schemeClr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4        </a:t>
                </a:r>
                <a:r>
                  <a:rPr lang="ja-JP" altLang="en-US" sz="1000" b="1" dirty="0">
                    <a:solidFill>
                      <a:schemeClr val="accent6">
                        <a:lumMod val="50000"/>
                      </a:schemeClr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  </a:t>
                </a:r>
                <a:r>
                  <a:rPr lang="en-US" altLang="ja-JP" sz="1000" b="1" dirty="0">
                    <a:solidFill>
                      <a:schemeClr val="accent6">
                        <a:lumMod val="50000"/>
                      </a:schemeClr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 5          </a:t>
                </a:r>
                <a:r>
                  <a:rPr lang="ja-JP" altLang="en-US" sz="1000" b="1" dirty="0">
                    <a:solidFill>
                      <a:schemeClr val="accent6">
                        <a:lumMod val="50000"/>
                      </a:schemeClr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 </a:t>
                </a:r>
                <a:r>
                  <a:rPr lang="en-US" altLang="ja-JP" sz="1000" b="1" dirty="0">
                    <a:solidFill>
                      <a:schemeClr val="accent6">
                        <a:lumMod val="50000"/>
                      </a:schemeClr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6          7          8          9</a:t>
                </a:r>
                <a:endParaRPr lang="ja-JP" altLang="en-US" sz="1000" b="1" dirty="0">
                  <a:solidFill>
                    <a:schemeClr val="accent6">
                      <a:lumMod val="50000"/>
                    </a:schemeClr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6" name="テキスト ボックス 5"/>
              <p:cNvSpPr txBox="1"/>
              <p:nvPr/>
            </p:nvSpPr>
            <p:spPr>
              <a:xfrm>
                <a:off x="4395477" y="4642443"/>
                <a:ext cx="1018227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ja-JP" altLang="en-US" sz="1200" b="1" dirty="0" smtClean="0">
                    <a:latin typeface="ＭＳ Ｐゴシック" panose="020B0600070205080204" pitchFamily="50" charset="-128"/>
                    <a:ea typeface="ＭＳ Ｐゴシック" panose="020B0600070205080204" pitchFamily="50" charset="-128"/>
                  </a:rPr>
                  <a:t>川崎マリエン</a:t>
                </a:r>
                <a:endParaRPr lang="ja-JP" altLang="en-US" sz="1200" b="1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56" name="テキスト ボックス 55"/>
              <p:cNvSpPr txBox="1"/>
              <p:nvPr/>
            </p:nvSpPr>
            <p:spPr>
              <a:xfrm>
                <a:off x="986701" y="2902629"/>
                <a:ext cx="2354766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ja-JP" sz="1400" b="1" dirty="0">
                    <a:latin typeface="+mn-ea"/>
                  </a:rPr>
                  <a:t>〔 </a:t>
                </a:r>
                <a:r>
                  <a:rPr lang="ja-JP" altLang="en-US" sz="1400" b="1" dirty="0" smtClean="0">
                    <a:latin typeface="+mn-ea"/>
                  </a:rPr>
                  <a:t>東扇島</a:t>
                </a:r>
                <a:r>
                  <a:rPr lang="en-US" altLang="ja-JP" sz="1400" b="1" dirty="0" smtClean="0">
                    <a:latin typeface="+mn-ea"/>
                  </a:rPr>
                  <a:t> </a:t>
                </a:r>
                <a:r>
                  <a:rPr lang="en-US" altLang="ja-JP" sz="1400" b="1" dirty="0">
                    <a:latin typeface="+mn-ea"/>
                  </a:rPr>
                  <a:t>〕</a:t>
                </a:r>
                <a:endParaRPr lang="ja-JP" altLang="en-US" sz="1400" b="1" dirty="0">
                  <a:latin typeface="+mn-ea"/>
                </a:endParaRPr>
              </a:p>
            </p:txBody>
          </p:sp>
        </p:grpSp>
        <p:grpSp>
          <p:nvGrpSpPr>
            <p:cNvPr id="7" name="グループ化 6"/>
            <p:cNvGrpSpPr/>
            <p:nvPr/>
          </p:nvGrpSpPr>
          <p:grpSpPr>
            <a:xfrm>
              <a:off x="7930771" y="5416710"/>
              <a:ext cx="1605366" cy="811809"/>
              <a:chOff x="8603871" y="5467510"/>
              <a:chExt cx="1605366" cy="811809"/>
            </a:xfrm>
          </p:grpSpPr>
          <p:sp>
            <p:nvSpPr>
              <p:cNvPr id="38" name="角丸四角形 37"/>
              <p:cNvSpPr/>
              <p:nvPr/>
            </p:nvSpPr>
            <p:spPr>
              <a:xfrm>
                <a:off x="8720140" y="5839605"/>
                <a:ext cx="1055862" cy="133147"/>
              </a:xfrm>
              <a:prstGeom prst="roundRect">
                <a:avLst/>
              </a:prstGeom>
              <a:solidFill>
                <a:srgbClr val="FF0000">
                  <a:alpha val="20000"/>
                </a:srgbClr>
              </a:solidFill>
              <a:ln>
                <a:solidFill>
                  <a:srgbClr val="FF0000"/>
                </a:solidFill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sz="1350"/>
              </a:p>
            </p:txBody>
          </p:sp>
          <p:sp>
            <p:nvSpPr>
              <p:cNvPr id="25" name="角丸四角形 24"/>
              <p:cNvSpPr/>
              <p:nvPr/>
            </p:nvSpPr>
            <p:spPr>
              <a:xfrm>
                <a:off x="9236729" y="5839604"/>
                <a:ext cx="483718" cy="121646"/>
              </a:xfrm>
              <a:prstGeom prst="roundRect">
                <a:avLst/>
              </a:prstGeom>
              <a:solidFill>
                <a:srgbClr val="FF0000">
                  <a:alpha val="50000"/>
                </a:srgbClr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sz="1350"/>
              </a:p>
            </p:txBody>
          </p:sp>
          <p:cxnSp>
            <p:nvCxnSpPr>
              <p:cNvPr id="34" name="直線矢印コネクタ 33"/>
              <p:cNvCxnSpPr/>
              <p:nvPr/>
            </p:nvCxnSpPr>
            <p:spPr>
              <a:xfrm>
                <a:off x="9844758" y="5817145"/>
                <a:ext cx="0" cy="155607"/>
              </a:xfrm>
              <a:prstGeom prst="straightConnector1">
                <a:avLst/>
              </a:prstGeom>
              <a:ln w="28575">
                <a:solidFill>
                  <a:srgbClr val="FF0000"/>
                </a:solidFill>
                <a:headEnd type="triangle" w="sm" len="sm"/>
                <a:tailEnd type="triangle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6" name="テキスト ボックス 35"/>
              <p:cNvSpPr txBox="1"/>
              <p:nvPr/>
            </p:nvSpPr>
            <p:spPr>
              <a:xfrm>
                <a:off x="9881261" y="5793705"/>
                <a:ext cx="327976" cy="184666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 anchorCtr="1">
                <a:spAutoFit/>
              </a:bodyPr>
              <a:lstStyle/>
              <a:p>
                <a:r>
                  <a:rPr lang="en-US" altLang="ja-JP" sz="1200" dirty="0">
                    <a:solidFill>
                      <a:srgbClr val="FF0000"/>
                    </a:solidFill>
                    <a:latin typeface="ＭＳ Ｐゴシック" panose="020B0600070205080204" pitchFamily="50" charset="-128"/>
                    <a:ea typeface="ＭＳ Ｐゴシック" panose="020B0600070205080204" pitchFamily="50" charset="-128"/>
                  </a:rPr>
                  <a:t>80m</a:t>
                </a:r>
                <a:endParaRPr lang="ja-JP" altLang="en-US" sz="1100" dirty="0">
                  <a:solidFill>
                    <a:srgbClr val="FF0000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41" name="テキスト ボックス 40"/>
              <p:cNvSpPr txBox="1"/>
              <p:nvPr/>
            </p:nvSpPr>
            <p:spPr>
              <a:xfrm>
                <a:off x="8603871" y="5467510"/>
                <a:ext cx="1219200" cy="307777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lIns="0" tIns="0" rIns="0" bIns="0" rtlCol="0" anchor="ctr" anchorCtr="1">
                <a:spAutoFit/>
              </a:bodyPr>
              <a:lstStyle/>
              <a:p>
                <a:pPr algn="ctr"/>
                <a:r>
                  <a:rPr lang="en-US" altLang="ja-JP" sz="1000" dirty="0" smtClean="0">
                    <a:solidFill>
                      <a:srgbClr val="FF0000"/>
                    </a:solidFill>
                    <a:latin typeface="ＭＳ Ｐゴシック" panose="020B0600070205080204" pitchFamily="50" charset="-128"/>
                    <a:ea typeface="ＭＳ Ｐゴシック" panose="020B0600070205080204" pitchFamily="50" charset="-128"/>
                  </a:rPr>
                  <a:t>480m×80m</a:t>
                </a:r>
                <a:endParaRPr lang="en-US" altLang="ja-JP" sz="1000" dirty="0">
                  <a:solidFill>
                    <a:srgbClr val="FF0000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endParaRPr>
              </a:p>
              <a:p>
                <a:pPr algn="ctr"/>
                <a:r>
                  <a:rPr lang="en-US" altLang="ja-JP" sz="1000" dirty="0" smtClean="0">
                    <a:solidFill>
                      <a:srgbClr val="FF0000"/>
                    </a:solidFill>
                    <a:latin typeface="ＭＳ Ｐゴシック" panose="020B0600070205080204" pitchFamily="50" charset="-128"/>
                    <a:ea typeface="ＭＳ Ｐゴシック" panose="020B0600070205080204" pitchFamily="50" charset="-128"/>
                  </a:rPr>
                  <a:t>(</a:t>
                </a:r>
                <a:r>
                  <a:rPr lang="ja-JP" altLang="en-US" sz="1000" dirty="0" smtClean="0">
                    <a:solidFill>
                      <a:srgbClr val="FF0000"/>
                    </a:solidFill>
                    <a:latin typeface="ＭＳ Ｐゴシック" panose="020B0600070205080204" pitchFamily="50" charset="-128"/>
                    <a:ea typeface="ＭＳ Ｐゴシック" panose="020B0600070205080204" pitchFamily="50" charset="-128"/>
                  </a:rPr>
                  <a:t>各</a:t>
                </a:r>
                <a:r>
                  <a:rPr lang="en-US" altLang="ja-JP" sz="1000" dirty="0" smtClean="0">
                    <a:solidFill>
                      <a:srgbClr val="FF0000"/>
                    </a:solidFill>
                    <a:latin typeface="ＭＳ Ｐゴシック" panose="020B0600070205080204" pitchFamily="50" charset="-128"/>
                    <a:ea typeface="ＭＳ Ｐゴシック" panose="020B0600070205080204" pitchFamily="50" charset="-128"/>
                  </a:rPr>
                  <a:t>240m×80m)</a:t>
                </a:r>
                <a:endParaRPr lang="ja-JP" altLang="en-US" sz="1000" dirty="0">
                  <a:solidFill>
                    <a:srgbClr val="FF0000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endParaRPr>
              </a:p>
            </p:txBody>
          </p:sp>
          <p:cxnSp>
            <p:nvCxnSpPr>
              <p:cNvPr id="42" name="直線コネクタ 41"/>
              <p:cNvCxnSpPr/>
              <p:nvPr/>
            </p:nvCxnSpPr>
            <p:spPr>
              <a:xfrm flipH="1" flipV="1">
                <a:off x="9796423" y="6080019"/>
                <a:ext cx="84839" cy="1993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40" name="直線矢印コネクタ 39"/>
            <p:cNvCxnSpPr/>
            <p:nvPr/>
          </p:nvCxnSpPr>
          <p:spPr>
            <a:xfrm>
              <a:off x="8021639" y="5742612"/>
              <a:ext cx="1055861" cy="0"/>
            </a:xfrm>
            <a:prstGeom prst="straightConnector1">
              <a:avLst/>
            </a:prstGeom>
            <a:ln w="28575">
              <a:solidFill>
                <a:srgbClr val="FF0000"/>
              </a:solidFill>
              <a:headEnd type="triangle" w="sm" len="sm"/>
              <a:tailEnd type="triangl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37" name="図 36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900" r="24242"/>
          <a:stretch/>
        </p:blipFill>
        <p:spPr>
          <a:xfrm>
            <a:off x="8825282" y="1148784"/>
            <a:ext cx="2763055" cy="1987625"/>
          </a:xfrm>
          <a:prstGeom prst="rect">
            <a:avLst/>
          </a:prstGeom>
        </p:spPr>
      </p:pic>
      <p:pic>
        <p:nvPicPr>
          <p:cNvPr id="44" name="図 4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891875" y="5120344"/>
            <a:ext cx="2108871" cy="1487391"/>
          </a:xfrm>
          <a:prstGeom prst="rect">
            <a:avLst/>
          </a:prstGeom>
        </p:spPr>
      </p:pic>
      <p:pic>
        <p:nvPicPr>
          <p:cNvPr id="47" name="図 4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524000" y="6707468"/>
            <a:ext cx="9144000" cy="1758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6000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146</TotalTime>
  <Words>53</Words>
  <Application>Microsoft Office PowerPoint</Application>
  <PresentationFormat>ワイド画面</PresentationFormat>
  <Paragraphs>34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8" baseType="lpstr">
      <vt:lpstr>ＭＳ Ｐゴシック</vt:lpstr>
      <vt:lpstr>メイリオ</vt:lpstr>
      <vt:lpstr>Arial</vt:lpstr>
      <vt:lpstr>Calibri</vt:lpstr>
      <vt:lpstr>Calibri Light</vt:lpstr>
      <vt:lpstr>Wingdings</vt:lpstr>
      <vt:lpstr>Office テーマ</vt:lpstr>
      <vt:lpstr>PowerPoint プレゼンテーション</vt:lpstr>
    </vt:vector>
  </TitlesOfParts>
  <Company>総務企画局情報管理部システム管理課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川崎市</dc:creator>
  <cp:lastModifiedBy>sio-user2</cp:lastModifiedBy>
  <cp:revision>11</cp:revision>
  <cp:lastPrinted>2018-01-19T06:46:29Z</cp:lastPrinted>
  <dcterms:created xsi:type="dcterms:W3CDTF">2018-01-10T03:01:29Z</dcterms:created>
  <dcterms:modified xsi:type="dcterms:W3CDTF">2018-01-19T06:47:10Z</dcterms:modified>
</cp:coreProperties>
</file>